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y="5143500" cx="9144000"/>
  <p:notesSz cx="6858000" cy="9144000"/>
  <p:embeddedFontLst>
    <p:embeddedFont>
      <p:font typeface="Century Gothic"/>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93" roundtripDataSignature="AMtx7mg9B+aoHADhs3pJFM68UQQNjibU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CenturyGothic-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CenturyGothic-italic.fntdata"/><Relationship Id="rId90" Type="http://schemas.openxmlformats.org/officeDocument/2006/relationships/font" Target="fonts/CenturyGothic-bold.fntdata"/><Relationship Id="rId93" Type="http://customschemas.google.com/relationships/presentationmetadata" Target="metadata"/><Relationship Id="rId92" Type="http://schemas.openxmlformats.org/officeDocument/2006/relationships/font" Target="fonts/CenturyGothic-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 name="Google Shape;4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 name="Google Shape;5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15" name="Shape 15"/>
        <p:cNvGrpSpPr/>
        <p:nvPr/>
      </p:nvGrpSpPr>
      <p:grpSpPr>
        <a:xfrm>
          <a:off x="0" y="0"/>
          <a:ext cx="0" cy="0"/>
          <a:chOff x="0" y="0"/>
          <a:chExt cx="0" cy="0"/>
        </a:xfrm>
      </p:grpSpPr>
      <p:sp>
        <p:nvSpPr>
          <p:cNvPr id="16" name="Google Shape;16;p83"/>
          <p:cNvSpPr txBox="1"/>
          <p:nvPr>
            <p:ph idx="1" type="body"/>
          </p:nvPr>
        </p:nvSpPr>
        <p:spPr>
          <a:xfrm>
            <a:off x="5233212" y="2808881"/>
            <a:ext cx="3665696" cy="342900"/>
          </a:xfrm>
          <a:prstGeom prst="rect">
            <a:avLst/>
          </a:prstGeom>
          <a:noFill/>
          <a:ln>
            <a:noFill/>
          </a:ln>
        </p:spPr>
        <p:txBody>
          <a:bodyPr anchorCtr="0" anchor="t" bIns="42175" lIns="84375" spcFirstLastPara="1" rIns="84375" wrap="square" tIns="42175">
            <a:noAutofit/>
          </a:bodyPr>
          <a:lstStyle>
            <a:lvl1pPr indent="-228600" lvl="0" marL="457200" marR="0" rtl="0" algn="r">
              <a:lnSpc>
                <a:spcPct val="90000"/>
              </a:lnSpc>
              <a:spcBef>
                <a:spcPts val="923"/>
              </a:spcBef>
              <a:spcAft>
                <a:spcPts val="0"/>
              </a:spcAft>
              <a:buClr>
                <a:srgbClr val="3A3838"/>
              </a:buClr>
              <a:buSzPts val="1800"/>
              <a:buFont typeface="Arial"/>
              <a:buNone/>
              <a:defRPr b="0" i="0" sz="1800" u="none" cap="none" strike="noStrike">
                <a:solidFill>
                  <a:srgbClr val="3A3838"/>
                </a:solidFill>
                <a:latin typeface="Century Gothic"/>
                <a:ea typeface="Century Gothic"/>
                <a:cs typeface="Century Gothic"/>
                <a:sym typeface="Century Gothic"/>
              </a:defRPr>
            </a:lvl1pPr>
            <a:lvl2pPr indent="-368300" lvl="1" marL="914400" marR="0" rtl="0" algn="l">
              <a:lnSpc>
                <a:spcPct val="90000"/>
              </a:lnSpc>
              <a:spcBef>
                <a:spcPts val="46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62"/>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6550" lvl="3" marL="1828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7" name="Google Shape;17;p83"/>
          <p:cNvSpPr txBox="1"/>
          <p:nvPr>
            <p:ph idx="2" type="body"/>
          </p:nvPr>
        </p:nvSpPr>
        <p:spPr>
          <a:xfrm>
            <a:off x="4662319" y="3342478"/>
            <a:ext cx="4236589" cy="468203"/>
          </a:xfrm>
          <a:prstGeom prst="rect">
            <a:avLst/>
          </a:prstGeom>
          <a:noFill/>
          <a:ln>
            <a:noFill/>
          </a:ln>
        </p:spPr>
        <p:txBody>
          <a:bodyPr anchorCtr="0" anchor="t" bIns="42175" lIns="84375" spcFirstLastPara="1" rIns="84375" wrap="square" tIns="42175">
            <a:noAutofit/>
          </a:bodyPr>
          <a:lstStyle>
            <a:lvl1pPr indent="-228600" lvl="0" marL="457200" marR="0" rtl="0" algn="r">
              <a:lnSpc>
                <a:spcPct val="90000"/>
              </a:lnSpc>
              <a:spcBef>
                <a:spcPts val="923"/>
              </a:spcBef>
              <a:spcAft>
                <a:spcPts val="0"/>
              </a:spcAft>
              <a:buClr>
                <a:srgbClr val="757070"/>
              </a:buClr>
              <a:buSzPts val="1300"/>
              <a:buFont typeface="Arial"/>
              <a:buNone/>
              <a:defRPr b="0" i="0" sz="1300" u="none" cap="none" strike="noStrike">
                <a:solidFill>
                  <a:srgbClr val="757070"/>
                </a:solidFill>
                <a:latin typeface="Century Gothic"/>
                <a:ea typeface="Century Gothic"/>
                <a:cs typeface="Century Gothic"/>
                <a:sym typeface="Century Gothic"/>
              </a:defRPr>
            </a:lvl1pPr>
            <a:lvl2pPr indent="-368300" lvl="1" marL="914400" marR="0" rtl="0" algn="l">
              <a:lnSpc>
                <a:spcPct val="90000"/>
              </a:lnSpc>
              <a:spcBef>
                <a:spcPts val="46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62"/>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6550" lvl="3" marL="1828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8" name="Google Shape;18;p83"/>
          <p:cNvSpPr txBox="1"/>
          <p:nvPr>
            <p:ph idx="3" type="body"/>
          </p:nvPr>
        </p:nvSpPr>
        <p:spPr>
          <a:xfrm>
            <a:off x="7570162" y="4019884"/>
            <a:ext cx="1328738" cy="234553"/>
          </a:xfrm>
          <a:prstGeom prst="rect">
            <a:avLst/>
          </a:prstGeom>
          <a:noFill/>
          <a:ln>
            <a:noFill/>
          </a:ln>
        </p:spPr>
        <p:txBody>
          <a:bodyPr anchorCtr="0" anchor="t" bIns="42175" lIns="84375" spcFirstLastPara="1" rIns="84375" wrap="square" tIns="42175">
            <a:noAutofit/>
          </a:bodyPr>
          <a:lstStyle>
            <a:lvl1pPr indent="-228600" lvl="0" marL="457200" marR="0" rtl="0" algn="r">
              <a:lnSpc>
                <a:spcPct val="90000"/>
              </a:lnSpc>
              <a:spcBef>
                <a:spcPts val="923"/>
              </a:spcBef>
              <a:spcAft>
                <a:spcPts val="0"/>
              </a:spcAft>
              <a:buClr>
                <a:srgbClr val="757070"/>
              </a:buClr>
              <a:buSzPts val="1100"/>
              <a:buFont typeface="Arial"/>
              <a:buNone/>
              <a:defRPr b="0" i="0" sz="1100" u="none" cap="none" strike="noStrike">
                <a:solidFill>
                  <a:srgbClr val="757070"/>
                </a:solidFill>
                <a:latin typeface="Century Gothic"/>
                <a:ea typeface="Century Gothic"/>
                <a:cs typeface="Century Gothic"/>
                <a:sym typeface="Century Gothic"/>
              </a:defRPr>
            </a:lvl1pPr>
            <a:lvl2pPr indent="-368300" lvl="1" marL="914400" marR="0" rtl="0" algn="l">
              <a:lnSpc>
                <a:spcPct val="90000"/>
              </a:lnSpc>
              <a:spcBef>
                <a:spcPts val="46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62"/>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6550" lvl="3" marL="1828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462"/>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cxnSp>
        <p:nvCxnSpPr>
          <p:cNvPr id="19" name="Google Shape;19;p83"/>
          <p:cNvCxnSpPr/>
          <p:nvPr/>
        </p:nvCxnSpPr>
        <p:spPr>
          <a:xfrm rot="10800000">
            <a:off x="7986540" y="3950771"/>
            <a:ext cx="851600" cy="0"/>
          </a:xfrm>
          <a:prstGeom prst="straightConnector1">
            <a:avLst/>
          </a:prstGeom>
          <a:noFill/>
          <a:ln cap="flat" cmpd="sng" w="38100">
            <a:solidFill>
              <a:srgbClr val="0066A7"/>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23" name="Shape 23"/>
        <p:cNvGrpSpPr/>
        <p:nvPr/>
      </p:nvGrpSpPr>
      <p:grpSpPr>
        <a:xfrm>
          <a:off x="0" y="0"/>
          <a:ext cx="0" cy="0"/>
          <a:chOff x="0" y="0"/>
          <a:chExt cx="0" cy="0"/>
        </a:xfrm>
      </p:grpSpPr>
      <p:sp>
        <p:nvSpPr>
          <p:cNvPr id="24" name="Google Shape;24;p8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lvl1pPr lvl="0" marR="0" rtl="0" algn="l">
              <a:lnSpc>
                <a:spcPct val="90000"/>
              </a:lnSpc>
              <a:spcBef>
                <a:spcPts val="0"/>
              </a:spcBef>
              <a:spcAft>
                <a:spcPts val="0"/>
              </a:spcAft>
              <a:buClr>
                <a:schemeClr val="lt1"/>
              </a:buClr>
              <a:buSzPts val="1400"/>
              <a:buFont typeface="Century Gothic"/>
              <a:buNone/>
              <a:defRPr b="0" i="0" sz="14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cSld name="Título">
    <p:spTree>
      <p:nvGrpSpPr>
        <p:cNvPr id="25" name="Shape 25"/>
        <p:cNvGrpSpPr/>
        <p:nvPr/>
      </p:nvGrpSpPr>
      <p:grpSpPr>
        <a:xfrm>
          <a:off x="0" y="0"/>
          <a:ext cx="0" cy="0"/>
          <a:chOff x="0" y="0"/>
          <a:chExt cx="0" cy="0"/>
        </a:xfrm>
      </p:grpSpPr>
      <p:sp>
        <p:nvSpPr>
          <p:cNvPr id="26" name="Google Shape;26;p8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lvl1pPr lvl="0" marR="0" rtl="0" algn="l">
              <a:lnSpc>
                <a:spcPct val="90000"/>
              </a:lnSpc>
              <a:spcBef>
                <a:spcPts val="0"/>
              </a:spcBef>
              <a:spcAft>
                <a:spcPts val="0"/>
              </a:spcAft>
              <a:buClr>
                <a:schemeClr val="lt1"/>
              </a:buClr>
              <a:buSzPts val="1400"/>
              <a:buFont typeface="Century Gothic"/>
              <a:buNone/>
              <a:defRPr b="0" i="0" sz="14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27" name="Shape 27"/>
        <p:cNvGrpSpPr/>
        <p:nvPr/>
      </p:nvGrpSpPr>
      <p:grpSpPr>
        <a:xfrm>
          <a:off x="0" y="0"/>
          <a:ext cx="0" cy="0"/>
          <a:chOff x="0" y="0"/>
          <a:chExt cx="0" cy="0"/>
        </a:xfrm>
      </p:grpSpPr>
      <p:sp>
        <p:nvSpPr>
          <p:cNvPr id="28" name="Google Shape;28;p87"/>
          <p:cNvSpPr txBox="1"/>
          <p:nvPr>
            <p:ph type="title"/>
          </p:nvPr>
        </p:nvSpPr>
        <p:spPr>
          <a:xfrm>
            <a:off x="648960" y="33471"/>
            <a:ext cx="8027501" cy="486055"/>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1625"/>
              <a:buFont typeface="Verdana"/>
              <a:buNone/>
              <a:defRPr b="1" i="0" sz="1625" u="none" cap="none" strike="noStrik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87"/>
          <p:cNvSpPr txBox="1"/>
          <p:nvPr>
            <p:ph idx="12" type="sldNum"/>
          </p:nvPr>
        </p:nvSpPr>
        <p:spPr>
          <a:xfrm>
            <a:off x="467546" y="4890194"/>
            <a:ext cx="539552" cy="27384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31" name="Shape 31"/>
        <p:cNvGrpSpPr/>
        <p:nvPr/>
      </p:nvGrpSpPr>
      <p:grpSpPr>
        <a:xfrm>
          <a:off x="0" y="0"/>
          <a:ext cx="0" cy="0"/>
          <a:chOff x="0" y="0"/>
          <a:chExt cx="0" cy="0"/>
        </a:xfrm>
      </p:grpSpPr>
      <p:sp>
        <p:nvSpPr>
          <p:cNvPr id="32" name="Google Shape;32;p89"/>
          <p:cNvSpPr txBox="1"/>
          <p:nvPr>
            <p:ph idx="1" type="body"/>
          </p:nvPr>
        </p:nvSpPr>
        <p:spPr>
          <a:xfrm>
            <a:off x="5233214" y="2808880"/>
            <a:ext cx="3665696" cy="342900"/>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3A3838"/>
              </a:buClr>
              <a:buSzPts val="2000"/>
              <a:buFont typeface="Arial"/>
              <a:buNone/>
              <a:defRPr b="0" i="0" sz="2000" u="none" cap="none" strike="noStrike">
                <a:solidFill>
                  <a:srgbClr val="3A3838"/>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3" name="Google Shape;33;p89"/>
          <p:cNvSpPr txBox="1"/>
          <p:nvPr>
            <p:ph idx="2" type="body"/>
          </p:nvPr>
        </p:nvSpPr>
        <p:spPr>
          <a:xfrm>
            <a:off x="4662320" y="3342477"/>
            <a:ext cx="4236589" cy="468203"/>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00"/>
              </a:spcBef>
              <a:spcAft>
                <a:spcPts val="0"/>
              </a:spcAft>
              <a:buClr>
                <a:srgbClr val="757070"/>
              </a:buClr>
              <a:buSzPts val="1400"/>
              <a:buFont typeface="Arial"/>
              <a:buNone/>
              <a:defRPr b="0" i="0" sz="14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4" name="Google Shape;34;p89"/>
          <p:cNvSpPr txBox="1"/>
          <p:nvPr>
            <p:ph idx="3" type="body"/>
          </p:nvPr>
        </p:nvSpPr>
        <p:spPr>
          <a:xfrm>
            <a:off x="7570162" y="4019882"/>
            <a:ext cx="1328738" cy="234554"/>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757070"/>
              </a:buClr>
              <a:buSzPts val="1200"/>
              <a:buFont typeface="Arial"/>
              <a:buNone/>
              <a:defRPr b="0" i="0" sz="12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38" name="Shape 38"/>
        <p:cNvGrpSpPr/>
        <p:nvPr/>
      </p:nvGrpSpPr>
      <p:grpSpPr>
        <a:xfrm>
          <a:off x="0" y="0"/>
          <a:ext cx="0" cy="0"/>
          <a:chOff x="0" y="0"/>
          <a:chExt cx="0" cy="0"/>
        </a:xfrm>
      </p:grpSpPr>
      <p:sp>
        <p:nvSpPr>
          <p:cNvPr id="39" name="Google Shape;39;p91"/>
          <p:cNvSpPr txBox="1"/>
          <p:nvPr>
            <p:ph idx="1" type="body"/>
          </p:nvPr>
        </p:nvSpPr>
        <p:spPr>
          <a:xfrm>
            <a:off x="5233212" y="2808880"/>
            <a:ext cx="3665696" cy="342900"/>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3A3838"/>
              </a:buClr>
              <a:buSzPts val="2000"/>
              <a:buFont typeface="Arial"/>
              <a:buNone/>
              <a:defRPr b="0" i="0" sz="2000" u="none" cap="none" strike="noStrike">
                <a:solidFill>
                  <a:srgbClr val="3A3838"/>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0" name="Google Shape;40;p91"/>
          <p:cNvSpPr txBox="1"/>
          <p:nvPr>
            <p:ph idx="2" type="body"/>
          </p:nvPr>
        </p:nvSpPr>
        <p:spPr>
          <a:xfrm>
            <a:off x="4662320" y="3342477"/>
            <a:ext cx="4236589" cy="468203"/>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00"/>
              </a:spcBef>
              <a:spcAft>
                <a:spcPts val="0"/>
              </a:spcAft>
              <a:buClr>
                <a:srgbClr val="757070"/>
              </a:buClr>
              <a:buSzPts val="1400"/>
              <a:buFont typeface="Arial"/>
              <a:buNone/>
              <a:defRPr b="0" i="0" sz="14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1" name="Google Shape;41;p91"/>
          <p:cNvSpPr txBox="1"/>
          <p:nvPr>
            <p:ph idx="3" type="body"/>
          </p:nvPr>
        </p:nvSpPr>
        <p:spPr>
          <a:xfrm>
            <a:off x="7570162" y="4019882"/>
            <a:ext cx="1328738" cy="234554"/>
          </a:xfrm>
          <a:prstGeom prst="rect">
            <a:avLst/>
          </a:prstGeom>
          <a:noFill/>
          <a:ln>
            <a:noFill/>
          </a:ln>
        </p:spPr>
        <p:txBody>
          <a:bodyPr anchorCtr="0" anchor="t" bIns="45700" lIns="91400" spcFirstLastPara="1" rIns="91400" wrap="square" tIns="45700">
            <a:noAutofit/>
          </a:bodyPr>
          <a:lstStyle>
            <a:lvl1pPr indent="-228600" lvl="0" marL="457200" marR="0" rtl="0" algn="r">
              <a:lnSpc>
                <a:spcPct val="90000"/>
              </a:lnSpc>
              <a:spcBef>
                <a:spcPts val="1083"/>
              </a:spcBef>
              <a:spcAft>
                <a:spcPts val="0"/>
              </a:spcAft>
              <a:buClr>
                <a:srgbClr val="757070"/>
              </a:buClr>
              <a:buSzPts val="1200"/>
              <a:buFont typeface="Arial"/>
              <a:buNone/>
              <a:defRPr b="0" i="0" sz="1200" u="none" cap="none" strike="noStrike">
                <a:solidFill>
                  <a:srgbClr val="757070"/>
                </a:solidFill>
                <a:latin typeface="Century Gothic"/>
                <a:ea typeface="Century Gothic"/>
                <a:cs typeface="Century Gothic"/>
                <a:sym typeface="Century Gothic"/>
              </a:defRPr>
            </a:lvl1pPr>
            <a:lvl2pPr indent="-393700" lvl="1" marL="914400" marR="0" rtl="0" algn="l">
              <a:lnSpc>
                <a:spcPct val="90000"/>
              </a:lnSpc>
              <a:spcBef>
                <a:spcPts val="542"/>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2pPr>
            <a:lvl3pPr indent="-368300" lvl="2" marL="1371600" marR="0" rtl="0" algn="l">
              <a:lnSpc>
                <a:spcPct val="90000"/>
              </a:lnSpc>
              <a:spcBef>
                <a:spcPts val="542"/>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42"/>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3.jp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82"/>
          <p:cNvPicPr preferRelativeResize="0"/>
          <p:nvPr/>
        </p:nvPicPr>
        <p:blipFill rotWithShape="1">
          <a:blip r:embed="rId1">
            <a:alphaModFix/>
          </a:blip>
          <a:srcRect b="0" l="0" r="0" t="0"/>
          <a:stretch/>
        </p:blipFill>
        <p:spPr>
          <a:xfrm>
            <a:off x="-6662" y="699542"/>
            <a:ext cx="6750567" cy="3374953"/>
          </a:xfrm>
          <a:prstGeom prst="rect">
            <a:avLst/>
          </a:prstGeom>
          <a:noFill/>
          <a:ln>
            <a:noFill/>
          </a:ln>
        </p:spPr>
      </p:pic>
      <p:sp>
        <p:nvSpPr>
          <p:cNvPr id="11" name="Google Shape;11;p82"/>
          <p:cNvSpPr txBox="1"/>
          <p:nvPr/>
        </p:nvSpPr>
        <p:spPr>
          <a:xfrm>
            <a:off x="5905599" y="4962401"/>
            <a:ext cx="3318966" cy="108347"/>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r>
              <a:rPr b="0" i="0" lang="es-ES" sz="800" u="none" cap="none" strike="noStrike">
                <a:solidFill>
                  <a:srgbClr val="FFFFFF"/>
                </a:solidFill>
                <a:latin typeface="Calibri"/>
                <a:ea typeface="Calibri"/>
                <a:cs typeface="Calibri"/>
                <a:sym typeface="Calibri"/>
              </a:rPr>
              <a:t> Copyright © 2016 SDG group. All rights reserved. www.sdggroup.com</a:t>
            </a:r>
            <a:endParaRPr/>
          </a:p>
        </p:txBody>
      </p:sp>
      <p:sp>
        <p:nvSpPr>
          <p:cNvPr id="12" name="Google Shape;12;p82"/>
          <p:cNvSpPr/>
          <p:nvPr/>
        </p:nvSpPr>
        <p:spPr>
          <a:xfrm>
            <a:off x="-6000" y="102862"/>
            <a:ext cx="6991744" cy="396000"/>
          </a:xfrm>
          <a:custGeom>
            <a:rect b="b" l="l" r="r" t="t"/>
            <a:pathLst>
              <a:path extrusionOk="0" h="561975" w="10624457">
                <a:moveTo>
                  <a:pt x="0" y="0"/>
                </a:moveTo>
                <a:lnTo>
                  <a:pt x="10624457" y="0"/>
                </a:lnTo>
                <a:lnTo>
                  <a:pt x="10267105" y="561975"/>
                </a:lnTo>
                <a:lnTo>
                  <a:pt x="0" y="561975"/>
                </a:lnTo>
                <a:lnTo>
                  <a:pt x="0" y="0"/>
                </a:lnTo>
                <a:close/>
              </a:path>
            </a:pathLst>
          </a:custGeom>
          <a:solidFill>
            <a:srgbClr val="0071AA"/>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 name="Google Shape;13;p82"/>
          <p:cNvSpPr/>
          <p:nvPr/>
        </p:nvSpPr>
        <p:spPr>
          <a:xfrm flipH="1">
            <a:off x="2771800" y="498862"/>
            <a:ext cx="3972106" cy="4602685"/>
          </a:xfrm>
          <a:prstGeom prst="rtTriangle">
            <a:avLst/>
          </a:prstGeom>
          <a:solidFill>
            <a:schemeClr val="lt1"/>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 name="Google Shape;14;p82"/>
          <p:cNvSpPr/>
          <p:nvPr/>
        </p:nvSpPr>
        <p:spPr>
          <a:xfrm>
            <a:off x="-36512" y="606479"/>
            <a:ext cx="6876256" cy="4495068"/>
          </a:xfrm>
          <a:prstGeom prst="rect">
            <a:avLst/>
          </a:prstGeom>
          <a:solidFill>
            <a:schemeClr val="lt1">
              <a:alpha val="41960"/>
            </a:scheme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
        <p:nvSpPr>
          <p:cNvPr id="21" name="Google Shape;21;p84"/>
          <p:cNvSpPr/>
          <p:nvPr/>
        </p:nvSpPr>
        <p:spPr>
          <a:xfrm>
            <a:off x="2" y="5022057"/>
            <a:ext cx="9142332" cy="121443"/>
          </a:xfrm>
          <a:prstGeom prst="rect">
            <a:avLst/>
          </a:prstGeom>
          <a:solidFill>
            <a:schemeClr val="dk1">
              <a:alpha val="9803"/>
            </a:schemeClr>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 name="Google Shape;22;p84"/>
          <p:cNvSpPr/>
          <p:nvPr/>
        </p:nvSpPr>
        <p:spPr>
          <a:xfrm>
            <a:off x="59" y="117489"/>
            <a:ext cx="7752863" cy="270000"/>
          </a:xfrm>
          <a:custGeom>
            <a:rect b="b" l="l" r="r" t="t"/>
            <a:pathLst>
              <a:path extrusionOk="0" h="561975" w="10624457">
                <a:moveTo>
                  <a:pt x="0" y="0"/>
                </a:moveTo>
                <a:lnTo>
                  <a:pt x="10624457" y="0"/>
                </a:lnTo>
                <a:lnTo>
                  <a:pt x="10267105" y="561975"/>
                </a:lnTo>
                <a:lnTo>
                  <a:pt x="0" y="561975"/>
                </a:lnTo>
                <a:lnTo>
                  <a:pt x="0" y="0"/>
                </a:lnTo>
                <a:close/>
              </a:path>
            </a:pathLst>
          </a:custGeom>
          <a:solidFill>
            <a:srgbClr val="0071AA"/>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90"/>
          <p:cNvSpPr/>
          <p:nvPr/>
        </p:nvSpPr>
        <p:spPr>
          <a:xfrm>
            <a:off x="2" y="5022057"/>
            <a:ext cx="9142332" cy="121443"/>
          </a:xfrm>
          <a:prstGeom prst="rect">
            <a:avLst/>
          </a:prstGeom>
          <a:solidFill>
            <a:schemeClr val="dk1">
              <a:alpha val="9803"/>
            </a:schemeClr>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 name="Google Shape;37;p90"/>
          <p:cNvSpPr/>
          <p:nvPr/>
        </p:nvSpPr>
        <p:spPr>
          <a:xfrm>
            <a:off x="57" y="117489"/>
            <a:ext cx="7752863" cy="270000"/>
          </a:xfrm>
          <a:custGeom>
            <a:rect b="b" l="l" r="r" t="t"/>
            <a:pathLst>
              <a:path extrusionOk="0" h="561975" w="10624457">
                <a:moveTo>
                  <a:pt x="0" y="0"/>
                </a:moveTo>
                <a:lnTo>
                  <a:pt x="10624457" y="0"/>
                </a:lnTo>
                <a:lnTo>
                  <a:pt x="10267105" y="561975"/>
                </a:lnTo>
                <a:lnTo>
                  <a:pt x="0" y="561975"/>
                </a:lnTo>
                <a:lnTo>
                  <a:pt x="0" y="0"/>
                </a:lnTo>
                <a:close/>
              </a:path>
            </a:pathLst>
          </a:custGeom>
          <a:solidFill>
            <a:srgbClr val="0071AA"/>
          </a:solidFill>
          <a:ln>
            <a:noFill/>
          </a:ln>
        </p:spPr>
        <p:txBody>
          <a:bodyPr anchorCtr="0" anchor="ctr" bIns="49475" lIns="98975" spcFirstLastPara="1" rIns="98975" wrap="square" tIns="49475">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7"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octoverse.github.com/#lets-look-back-at-the-code-and-communities-built-on-git-hub-this-year" TargetMode="External"/><Relationship Id="rId4" Type="http://schemas.openxmlformats.org/officeDocument/2006/relationships/hyperlink" Target="https://www.google.com/url?sa=i&amp;source=images&amp;cd=&amp;ved=2ahUKEwia1r27-ufmAhWDz4UKHT4DCawQjRx6BAgBEAQ&amp;url=https://ugeek.github.io/blog/post/2019-01-28-crear-ramas-con-git.html&amp;psig=AOvVaw3Rc8HiDLPntgcPZFk9V0xf&amp;ust=1578158622485500" TargetMode="External"/><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ctoverse.github.com/#lets-look-back-at-the-code-and-communities-built-on-git-hub-this-year" TargetMode="External"/><Relationship Id="rId4" Type="http://schemas.openxmlformats.org/officeDocument/2006/relationships/hyperlink" Target="https://www.google.com/url?sa=i&amp;source=images&amp;cd=&amp;ved=2ahUKEwia1r27-ufmAhWDz4UKHT4DCawQjRx6BAgBEAQ&amp;url=https://ugeek.github.io/blog/post/2019-01-28-crear-ramas-con-git.html&amp;psig=AOvVaw3Rc8HiDLPntgcPZFk9V0xf&amp;ust=1578158622485500" TargetMode="External"/><Relationship Id="rId5" Type="http://schemas.openxmlformats.org/officeDocument/2006/relationships/image" Target="../media/image7.png"/><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google.com/url?sa=i&amp;source=images&amp;cd=&amp;ved=2ahUKEwia1r27-ufmAhWDz4UKHT4DCawQjRx6BAgBEAQ&amp;url=https://ugeek.github.io/blog/post/2019-01-28-crear-ramas-con-git.html&amp;psig=AOvVaw3Rc8HiDLPntgcPZFk9V0xf&amp;ust=1578158622485500" TargetMode="External"/><Relationship Id="rId4" Type="http://schemas.openxmlformats.org/officeDocument/2006/relationships/image" Target="../media/image7.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google.com/url?sa=i&amp;source=images&amp;cd=&amp;ved=2ahUKEwia1r27-ufmAhWDz4UKHT4DCawQjRx6BAgBEAQ&amp;url=https://ugeek.github.io/blog/post/2019-01-28-crear-ramas-con-git.html&amp;psig=AOvVaw3Rc8HiDLPntgcPZFk9V0xf&amp;ust=1578158622485500" TargetMode="External"/><Relationship Id="rId4" Type="http://schemas.openxmlformats.org/officeDocument/2006/relationships/image" Target="../media/image7.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google.com/url?sa=i&amp;source=images&amp;cd=&amp;ved=2ahUKEwia1r27-ufmAhWDz4UKHT4DCawQjRx6BAgBEAQ&amp;url=https://ugeek.github.io/blog/post/2019-01-28-crear-ramas-con-git.html&amp;psig=AOvVaw3Rc8HiDLPntgcPZFk9V0xf&amp;ust=1578158622485500" TargetMode="External"/><Relationship Id="rId4" Type="http://schemas.openxmlformats.org/officeDocument/2006/relationships/image" Target="../media/image7.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git-scm.com/downloads"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gitkraken.com/" TargetMode="External"/><Relationship Id="rId4" Type="http://schemas.openxmlformats.org/officeDocument/2006/relationships/image" Target="../media/image2.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mobygames.com/game/windows/elden-ring/credits" TargetMode="External"/><Relationship Id="rId4" Type="http://schemas.openxmlformats.org/officeDocument/2006/relationships/image" Target="../media/image8.jp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gitkraken.com/" TargetMode="External"/><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github.com/umaim/Mario.git" TargetMode="Externa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initialcommit.com/blog/git-commit-messages-best-practic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google.com/url?sa=i&amp;url=https%3A%2F%2Fwww.slashfilm.com%2F804721%2Fthe-boys-trailer-flagged-for-content-20-million-times-probably-because-of-the-octopus%2F&amp;psig=AOvVaw0geiyusChM0XRM3heq7EFZ&amp;ust=1668547863437000&amp;source=images&amp;cd=vfe&amp;ved=0CBAQjRxqFwoTCJj16qfPrvsCFQAAAAAdAAAAABA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atlassian.com/git/tutorials/resetting-checking-out-and-reverting" TargetMode="Externa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github.com/github/gitignore/blob/main/VisualStudio.gitignore" TargetMode="Externa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google.com/url?sa=i&amp;source=images&amp;cd=&amp;ved=2ahUKEwia1r27-ufmAhWDz4UKHT4DCawQjRx6BAgBEAQ&amp;url=https://ugeek.github.io/blog/post/2019-01-28-crear-ramas-con-git.html&amp;psig=AOvVaw3Rc8HiDLPntgcPZFk9V0xf&amp;ust=1578158622485500" TargetMode="Externa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about:blank"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8.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www.atlassian.com/es/git/tutorials/comparing-workflows/gitflow-workflow" TargetMode="External"/><Relationship Id="rId4" Type="http://schemas.openxmlformats.org/officeDocument/2006/relationships/hyperlink" Target="https://www.atlassian.com/es/git/tutorials/comparing-workflows/gitflow-workflow"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www.togaware.com/linux/survivor/Git_Merge_Master_into.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2.png"/><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gif"/><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s://www.youtube.com/watch?v=VdGzPZ31ts8&amp;ab_channel=HolaMundo" TargetMode="External"/><Relationship Id="rId4" Type="http://schemas.openxmlformats.org/officeDocument/2006/relationships/hyperlink" Target="https://www.atlassian.com/git/tutorials" TargetMode="External"/><Relationship Id="rId5" Type="http://schemas.openxmlformats.org/officeDocument/2006/relationships/hyperlink" Target="https://learngitbranching.js.org/?locale=es_ES" TargetMode="External"/><Relationship Id="rId6" Type="http://schemas.openxmlformats.org/officeDocument/2006/relationships/hyperlink" Target="https://github.com/eficode-academy/git-katas" TargetMode="External"/><Relationship Id="rId7" Type="http://schemas.openxmlformats.org/officeDocument/2006/relationships/hyperlink" Target="https://gitexercises.fracz.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
          <p:cNvSpPr txBox="1"/>
          <p:nvPr>
            <p:ph idx="3" type="body"/>
          </p:nvPr>
        </p:nvSpPr>
        <p:spPr>
          <a:xfrm>
            <a:off x="4932040" y="4011910"/>
            <a:ext cx="3894852" cy="1080120"/>
          </a:xfrm>
          <a:prstGeom prst="rect">
            <a:avLst/>
          </a:prstGeom>
          <a:noFill/>
          <a:ln>
            <a:noFill/>
          </a:ln>
        </p:spPr>
        <p:txBody>
          <a:bodyPr anchorCtr="0" anchor="t" bIns="42175" lIns="84375" spcFirstLastPara="1" rIns="84375" wrap="square" tIns="42175">
            <a:noAutofit/>
          </a:bodyPr>
          <a:lstStyle/>
          <a:p>
            <a:pPr indent="0" lvl="0" marL="0" rtl="0" algn="r">
              <a:lnSpc>
                <a:spcPct val="90000"/>
              </a:lnSpc>
              <a:spcBef>
                <a:spcPts val="0"/>
              </a:spcBef>
              <a:spcAft>
                <a:spcPts val="0"/>
              </a:spcAft>
              <a:buClr>
                <a:srgbClr val="757070"/>
              </a:buClr>
              <a:buSzPts val="1100"/>
              <a:buNone/>
            </a:pPr>
            <a:r>
              <a:rPr lang="es-ES"/>
              <a:t>Curso 2022-2023</a:t>
            </a:r>
            <a:endParaRPr/>
          </a:p>
          <a:p>
            <a:pPr indent="0" lvl="0" marL="0" rtl="0" algn="r">
              <a:lnSpc>
                <a:spcPct val="90000"/>
              </a:lnSpc>
              <a:spcBef>
                <a:spcPts val="923"/>
              </a:spcBef>
              <a:spcAft>
                <a:spcPts val="0"/>
              </a:spcAft>
              <a:buClr>
                <a:srgbClr val="757070"/>
              </a:buClr>
              <a:buSzPts val="1100"/>
              <a:buNone/>
            </a:pPr>
            <a:r>
              <a:t/>
            </a:r>
            <a:endParaRPr b="1"/>
          </a:p>
          <a:p>
            <a:pPr indent="0" lvl="0" marL="0" rtl="0" algn="r">
              <a:lnSpc>
                <a:spcPct val="90000"/>
              </a:lnSpc>
              <a:spcBef>
                <a:spcPts val="923"/>
              </a:spcBef>
              <a:spcAft>
                <a:spcPts val="0"/>
              </a:spcAft>
              <a:buClr>
                <a:srgbClr val="757070"/>
              </a:buClr>
              <a:buSzPts val="1100"/>
              <a:buNone/>
            </a:pPr>
            <a:r>
              <a:rPr b="1" lang="es-ES"/>
              <a:t>Entornos de desarrollo</a:t>
            </a:r>
            <a:endParaRPr/>
          </a:p>
          <a:p>
            <a:pPr indent="0" lvl="0" marL="0" rtl="0" algn="r">
              <a:lnSpc>
                <a:spcPct val="90000"/>
              </a:lnSpc>
              <a:spcBef>
                <a:spcPts val="923"/>
              </a:spcBef>
              <a:spcAft>
                <a:spcPts val="0"/>
              </a:spcAft>
              <a:buClr>
                <a:srgbClr val="757070"/>
              </a:buClr>
              <a:buSzPts val="1100"/>
              <a:buNone/>
            </a:pPr>
            <a:r>
              <a:rPr b="1" lang="es-ES"/>
              <a:t>Desarrollo de Aplicaciones Multiplataforma</a:t>
            </a:r>
            <a:endParaRPr/>
          </a:p>
        </p:txBody>
      </p:sp>
      <p:sp>
        <p:nvSpPr>
          <p:cNvPr id="47" name="Google Shape;47;p1"/>
          <p:cNvSpPr txBox="1"/>
          <p:nvPr/>
        </p:nvSpPr>
        <p:spPr>
          <a:xfrm>
            <a:off x="2504362" y="2571750"/>
            <a:ext cx="6655984" cy="1080120"/>
          </a:xfrm>
          <a:prstGeom prst="rect">
            <a:avLst/>
          </a:prstGeom>
          <a:noFill/>
          <a:ln>
            <a:noFill/>
          </a:ln>
        </p:spPr>
        <p:txBody>
          <a:bodyPr anchorCtr="0" anchor="t" bIns="42175" lIns="84375" spcFirstLastPara="1" rIns="84375" wrap="square" tIns="42175">
            <a:noAutofit/>
          </a:bodyPr>
          <a:lstStyle/>
          <a:p>
            <a:pPr indent="0" lvl="0" marL="0" marR="0" rtl="0" algn="r">
              <a:lnSpc>
                <a:spcPct val="90000"/>
              </a:lnSpc>
              <a:spcBef>
                <a:spcPts val="0"/>
              </a:spcBef>
              <a:spcAft>
                <a:spcPts val="0"/>
              </a:spcAft>
              <a:buClr>
                <a:schemeClr val="dk1"/>
              </a:buClr>
              <a:buSzPts val="1800"/>
              <a:buFont typeface="Arial"/>
              <a:buNone/>
            </a:pPr>
            <a:r>
              <a:rPr b="1" i="0" lang="es-ES" sz="1800" u="none" cap="none" strike="noStrike">
                <a:solidFill>
                  <a:schemeClr val="dk1"/>
                </a:solidFill>
                <a:latin typeface="Century Gothic"/>
                <a:ea typeface="Century Gothic"/>
                <a:cs typeface="Century Gothic"/>
                <a:sym typeface="Century Gothic"/>
              </a:rPr>
              <a:t>3. Control de versiones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59" name="Google Shape;159;p1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60" name="Google Shape;160;p10"/>
          <p:cNvGrpSpPr/>
          <p:nvPr/>
        </p:nvGrpSpPr>
        <p:grpSpPr>
          <a:xfrm>
            <a:off x="85847" y="469368"/>
            <a:ext cx="8367885" cy="359313"/>
            <a:chOff x="274216" y="780591"/>
            <a:chExt cx="9372448" cy="479082"/>
          </a:xfrm>
        </p:grpSpPr>
        <p:sp>
          <p:nvSpPr>
            <p:cNvPr id="161" name="Google Shape;161;p1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62" name="Google Shape;162;p1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63" name="Google Shape;163;p1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64" name="Google Shape;164;p1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Sistemas distribuidos</a:t>
            </a:r>
            <a:endParaRPr/>
          </a:p>
        </p:txBody>
      </p:sp>
      <p:sp>
        <p:nvSpPr>
          <p:cNvPr id="165" name="Google Shape;165;p10"/>
          <p:cNvSpPr txBox="1"/>
          <p:nvPr/>
        </p:nvSpPr>
        <p:spPr>
          <a:xfrm>
            <a:off x="440725" y="977933"/>
            <a:ext cx="7992925" cy="2091470"/>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Cada programador tiene una copia del repositorio</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En caso de fallo, será fácil recuperar una versión.</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Se utiliza cuando quiere trabajarse con versiones inestables o versiones no oficiales,</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Cuando una versión inestable supera las pruebas pertinentes, el responsable la subirá al repositorio común pasará a ser la versión oficial del proyecto.</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Este tipo se usa cuando se quiere mejorar u optimizar o incorporar nuevas funcionalidad al repositorio.</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Al encontrar la versión en el equipo de cada desarrollador, el servidor trabajará de forma más eficiente.</a:t>
            </a:r>
            <a:endParaRPr/>
          </a:p>
          <a:p>
            <a:pPr indent="-101600" lvl="1" marL="745200" marR="0" rtl="0" algn="just">
              <a:lnSpc>
                <a:spcPct val="150000"/>
              </a:lnSpc>
              <a:spcBef>
                <a:spcPts val="0"/>
              </a:spcBef>
              <a:spcAft>
                <a:spcPts val="0"/>
              </a:spcAft>
              <a:buClr>
                <a:srgbClr val="0071AA"/>
              </a:buClr>
              <a:buSzPts val="1100"/>
              <a:buFont typeface="Arial"/>
              <a:buNone/>
            </a:pPr>
            <a:r>
              <a:t/>
            </a:r>
            <a:endParaRPr b="0" i="0" sz="1100" u="none" cap="none" strike="noStrike">
              <a:solidFill>
                <a:schemeClr val="dk1"/>
              </a:solidFill>
              <a:latin typeface="Century Gothic"/>
              <a:ea typeface="Century Gothic"/>
              <a:cs typeface="Century Gothic"/>
              <a:sym typeface="Century Gothic"/>
            </a:endParaRPr>
          </a:p>
        </p:txBody>
      </p:sp>
      <p:sp>
        <p:nvSpPr>
          <p:cNvPr id="166" name="Google Shape;166;p10"/>
          <p:cNvSpPr/>
          <p:nvPr/>
        </p:nvSpPr>
        <p:spPr>
          <a:xfrm>
            <a:off x="3419872" y="2931790"/>
            <a:ext cx="2376264" cy="50405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Repositorio centralizado</a:t>
            </a:r>
            <a:endParaRPr/>
          </a:p>
        </p:txBody>
      </p:sp>
      <p:sp>
        <p:nvSpPr>
          <p:cNvPr id="167" name="Google Shape;167;p10"/>
          <p:cNvSpPr/>
          <p:nvPr/>
        </p:nvSpPr>
        <p:spPr>
          <a:xfrm>
            <a:off x="683568" y="4385860"/>
            <a:ext cx="2376264" cy="504056"/>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Desarrollador 1</a:t>
            </a:r>
            <a:endParaRPr/>
          </a:p>
        </p:txBody>
      </p:sp>
      <p:sp>
        <p:nvSpPr>
          <p:cNvPr id="168" name="Google Shape;168;p10"/>
          <p:cNvSpPr/>
          <p:nvPr/>
        </p:nvSpPr>
        <p:spPr>
          <a:xfrm>
            <a:off x="6053455" y="4397683"/>
            <a:ext cx="2376264" cy="504056"/>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Desarrollador 2</a:t>
            </a:r>
            <a:endParaRPr/>
          </a:p>
        </p:txBody>
      </p:sp>
      <p:cxnSp>
        <p:nvCxnSpPr>
          <p:cNvPr id="169" name="Google Shape;169;p10"/>
          <p:cNvCxnSpPr>
            <a:stCxn id="166" idx="2"/>
            <a:endCxn id="170" idx="0"/>
          </p:cNvCxnSpPr>
          <p:nvPr/>
        </p:nvCxnSpPr>
        <p:spPr>
          <a:xfrm flipH="1">
            <a:off x="1871704" y="3435846"/>
            <a:ext cx="2736300" cy="129300"/>
          </a:xfrm>
          <a:prstGeom prst="straightConnector1">
            <a:avLst/>
          </a:prstGeom>
          <a:noFill/>
          <a:ln cap="flat" cmpd="sng" w="38100">
            <a:solidFill>
              <a:schemeClr val="accent1"/>
            </a:solidFill>
            <a:prstDash val="solid"/>
            <a:miter lim="800000"/>
            <a:headEnd len="med" w="med" type="triangle"/>
            <a:tailEnd len="med" w="med" type="triangle"/>
          </a:ln>
        </p:spPr>
      </p:cxnSp>
      <p:cxnSp>
        <p:nvCxnSpPr>
          <p:cNvPr id="171" name="Google Shape;171;p10"/>
          <p:cNvCxnSpPr>
            <a:stCxn id="172" idx="0"/>
            <a:endCxn id="166" idx="2"/>
          </p:cNvCxnSpPr>
          <p:nvPr/>
        </p:nvCxnSpPr>
        <p:spPr>
          <a:xfrm rot="10800000">
            <a:off x="4607918" y="3435844"/>
            <a:ext cx="2637600" cy="129300"/>
          </a:xfrm>
          <a:prstGeom prst="straightConnector1">
            <a:avLst/>
          </a:prstGeom>
          <a:noFill/>
          <a:ln cap="flat" cmpd="sng" w="38100">
            <a:solidFill>
              <a:schemeClr val="accent1"/>
            </a:solidFill>
            <a:prstDash val="solid"/>
            <a:miter lim="800000"/>
            <a:headEnd len="med" w="med" type="triangle"/>
            <a:tailEnd len="med" w="med" type="triangle"/>
          </a:ln>
        </p:spPr>
      </p:cxnSp>
      <p:sp>
        <p:nvSpPr>
          <p:cNvPr id="170" name="Google Shape;170;p10"/>
          <p:cNvSpPr/>
          <p:nvPr/>
        </p:nvSpPr>
        <p:spPr>
          <a:xfrm>
            <a:off x="683568" y="3565144"/>
            <a:ext cx="2376264" cy="50405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Repositorio desarrollador 1</a:t>
            </a:r>
            <a:endParaRPr/>
          </a:p>
        </p:txBody>
      </p:sp>
      <p:sp>
        <p:nvSpPr>
          <p:cNvPr id="172" name="Google Shape;172;p10"/>
          <p:cNvSpPr/>
          <p:nvPr/>
        </p:nvSpPr>
        <p:spPr>
          <a:xfrm>
            <a:off x="6057386" y="3565144"/>
            <a:ext cx="2376264" cy="50405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Repositorio desarrollador 2</a:t>
            </a:r>
            <a:endParaRPr/>
          </a:p>
        </p:txBody>
      </p:sp>
      <p:cxnSp>
        <p:nvCxnSpPr>
          <p:cNvPr id="173" name="Google Shape;173;p10"/>
          <p:cNvCxnSpPr>
            <a:stCxn id="170" idx="2"/>
            <a:endCxn id="167" idx="0"/>
          </p:cNvCxnSpPr>
          <p:nvPr/>
        </p:nvCxnSpPr>
        <p:spPr>
          <a:xfrm>
            <a:off x="1871700" y="4069200"/>
            <a:ext cx="0" cy="316800"/>
          </a:xfrm>
          <a:prstGeom prst="straightConnector1">
            <a:avLst/>
          </a:prstGeom>
          <a:noFill/>
          <a:ln cap="flat" cmpd="sng" w="38100">
            <a:solidFill>
              <a:schemeClr val="accent1"/>
            </a:solidFill>
            <a:prstDash val="solid"/>
            <a:miter lim="800000"/>
            <a:headEnd len="med" w="med" type="triangle"/>
            <a:tailEnd len="med" w="med" type="triangle"/>
          </a:ln>
        </p:spPr>
      </p:cxnSp>
      <p:cxnSp>
        <p:nvCxnSpPr>
          <p:cNvPr id="174" name="Google Shape;174;p10"/>
          <p:cNvCxnSpPr>
            <a:stCxn id="168" idx="0"/>
            <a:endCxn id="172" idx="2"/>
          </p:cNvCxnSpPr>
          <p:nvPr/>
        </p:nvCxnSpPr>
        <p:spPr>
          <a:xfrm flipH="1" rot="10800000">
            <a:off x="7241587" y="4069183"/>
            <a:ext cx="3900" cy="328500"/>
          </a:xfrm>
          <a:prstGeom prst="straightConnector1">
            <a:avLst/>
          </a:prstGeom>
          <a:noFill/>
          <a:ln cap="flat" cmpd="sng" w="38100">
            <a:solidFill>
              <a:schemeClr val="accent1"/>
            </a:solidFill>
            <a:prstDash val="solid"/>
            <a:miter lim="800000"/>
            <a:headEnd len="med" w="med" type="triangl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80" name="Google Shape;180;p1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81" name="Google Shape;181;p11"/>
          <p:cNvGrpSpPr/>
          <p:nvPr/>
        </p:nvGrpSpPr>
        <p:grpSpPr>
          <a:xfrm>
            <a:off x="85847" y="469368"/>
            <a:ext cx="8367885" cy="359313"/>
            <a:chOff x="274216" y="780591"/>
            <a:chExt cx="9372448" cy="479082"/>
          </a:xfrm>
        </p:grpSpPr>
        <p:sp>
          <p:nvSpPr>
            <p:cNvPr id="182" name="Google Shape;182;p1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83" name="Google Shape;183;p1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84" name="Google Shape;184;p1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85" name="Google Shape;185;p1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Flujo de trabajo con gestor de integración</a:t>
            </a:r>
            <a:endParaRPr/>
          </a:p>
        </p:txBody>
      </p:sp>
      <p:sp>
        <p:nvSpPr>
          <p:cNvPr id="186" name="Google Shape;186;p11"/>
          <p:cNvSpPr/>
          <p:nvPr/>
        </p:nvSpPr>
        <p:spPr>
          <a:xfrm>
            <a:off x="1450882" y="2133580"/>
            <a:ext cx="2376264" cy="50405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Repositorio común</a:t>
            </a:r>
            <a:endParaRPr/>
          </a:p>
        </p:txBody>
      </p:sp>
      <p:sp>
        <p:nvSpPr>
          <p:cNvPr id="187" name="Google Shape;187;p11"/>
          <p:cNvSpPr/>
          <p:nvPr/>
        </p:nvSpPr>
        <p:spPr>
          <a:xfrm>
            <a:off x="5079278" y="2139702"/>
            <a:ext cx="2376264" cy="504056"/>
          </a:xfrm>
          <a:prstGeom prst="rect">
            <a:avLst/>
          </a:prstGeom>
          <a:gradFill>
            <a:gsLst>
              <a:gs pos="0">
                <a:srgbClr val="B0CAE9"/>
              </a:gs>
              <a:gs pos="50000">
                <a:srgbClr val="A1C1E4"/>
              </a:gs>
              <a:gs pos="100000">
                <a:srgbClr val="90B8E4"/>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Gestor de integración</a:t>
            </a:r>
            <a:endParaRPr/>
          </a:p>
        </p:txBody>
      </p:sp>
      <p:sp>
        <p:nvSpPr>
          <p:cNvPr id="188" name="Google Shape;188;p11"/>
          <p:cNvSpPr/>
          <p:nvPr/>
        </p:nvSpPr>
        <p:spPr>
          <a:xfrm>
            <a:off x="1450882" y="3145809"/>
            <a:ext cx="2376264" cy="504056"/>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Repositorio privado Desarrollador 1</a:t>
            </a:r>
            <a:endParaRPr/>
          </a:p>
        </p:txBody>
      </p:sp>
      <p:cxnSp>
        <p:nvCxnSpPr>
          <p:cNvPr id="189" name="Google Shape;189;p11"/>
          <p:cNvCxnSpPr>
            <a:stCxn id="187" idx="1"/>
            <a:endCxn id="186" idx="3"/>
          </p:cNvCxnSpPr>
          <p:nvPr/>
        </p:nvCxnSpPr>
        <p:spPr>
          <a:xfrm rot="10800000">
            <a:off x="3827078" y="2385730"/>
            <a:ext cx="1252200" cy="6000"/>
          </a:xfrm>
          <a:prstGeom prst="straightConnector1">
            <a:avLst/>
          </a:prstGeom>
          <a:noFill/>
          <a:ln cap="flat" cmpd="sng" w="38100">
            <a:solidFill>
              <a:schemeClr val="accent1"/>
            </a:solidFill>
            <a:prstDash val="solid"/>
            <a:miter lim="800000"/>
            <a:headEnd len="sm" w="sm" type="none"/>
            <a:tailEnd len="med" w="med" type="triangle"/>
          </a:ln>
        </p:spPr>
      </p:cxnSp>
      <p:sp>
        <p:nvSpPr>
          <p:cNvPr id="190" name="Google Shape;190;p11"/>
          <p:cNvSpPr/>
          <p:nvPr/>
        </p:nvSpPr>
        <p:spPr>
          <a:xfrm>
            <a:off x="1450882" y="4155926"/>
            <a:ext cx="2376264" cy="504056"/>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Repositorio privado Desarrollador 2</a:t>
            </a:r>
            <a:endParaRPr/>
          </a:p>
        </p:txBody>
      </p:sp>
      <p:sp>
        <p:nvSpPr>
          <p:cNvPr id="191" name="Google Shape;191;p11"/>
          <p:cNvSpPr/>
          <p:nvPr/>
        </p:nvSpPr>
        <p:spPr>
          <a:xfrm>
            <a:off x="5074926" y="3143249"/>
            <a:ext cx="2376264" cy="504056"/>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Repositorio público Desarrollador 1</a:t>
            </a:r>
            <a:endParaRPr/>
          </a:p>
        </p:txBody>
      </p:sp>
      <p:sp>
        <p:nvSpPr>
          <p:cNvPr id="192" name="Google Shape;192;p11"/>
          <p:cNvSpPr/>
          <p:nvPr/>
        </p:nvSpPr>
        <p:spPr>
          <a:xfrm>
            <a:off x="5074926" y="4155926"/>
            <a:ext cx="2376264" cy="504056"/>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Repositorio público Desarrollador 2</a:t>
            </a:r>
            <a:endParaRPr/>
          </a:p>
        </p:txBody>
      </p:sp>
      <p:cxnSp>
        <p:nvCxnSpPr>
          <p:cNvPr id="193" name="Google Shape;193;p11"/>
          <p:cNvCxnSpPr>
            <a:stCxn id="186" idx="2"/>
            <a:endCxn id="188" idx="0"/>
          </p:cNvCxnSpPr>
          <p:nvPr/>
        </p:nvCxnSpPr>
        <p:spPr>
          <a:xfrm>
            <a:off x="2639014" y="2637636"/>
            <a:ext cx="0" cy="5082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194" name="Google Shape;194;p11"/>
          <p:cNvCxnSpPr>
            <a:stCxn id="190" idx="3"/>
            <a:endCxn id="192" idx="1"/>
          </p:cNvCxnSpPr>
          <p:nvPr/>
        </p:nvCxnSpPr>
        <p:spPr>
          <a:xfrm>
            <a:off x="3827146" y="4407954"/>
            <a:ext cx="1247700" cy="0"/>
          </a:xfrm>
          <a:prstGeom prst="straightConnector1">
            <a:avLst/>
          </a:prstGeom>
          <a:noFill/>
          <a:ln cap="flat" cmpd="sng" w="38100">
            <a:solidFill>
              <a:schemeClr val="accent1"/>
            </a:solidFill>
            <a:prstDash val="solid"/>
            <a:miter lim="800000"/>
            <a:headEnd len="sm" w="sm" type="none"/>
            <a:tailEnd len="med" w="med" type="triangle"/>
          </a:ln>
        </p:spPr>
      </p:cxnSp>
      <p:cxnSp>
        <p:nvCxnSpPr>
          <p:cNvPr id="195" name="Google Shape;195;p11"/>
          <p:cNvCxnSpPr>
            <a:stCxn id="188" idx="3"/>
            <a:endCxn id="191" idx="1"/>
          </p:cNvCxnSpPr>
          <p:nvPr/>
        </p:nvCxnSpPr>
        <p:spPr>
          <a:xfrm flipH="1" rot="10800000">
            <a:off x="3827146" y="3395137"/>
            <a:ext cx="1247700" cy="27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196" name="Google Shape;196;p11"/>
          <p:cNvCxnSpPr>
            <a:stCxn id="191" idx="0"/>
            <a:endCxn id="187" idx="2"/>
          </p:cNvCxnSpPr>
          <p:nvPr/>
        </p:nvCxnSpPr>
        <p:spPr>
          <a:xfrm flipH="1" rot="10800000">
            <a:off x="6263058" y="2643749"/>
            <a:ext cx="4500" cy="4995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197" name="Google Shape;197;p11"/>
          <p:cNvCxnSpPr>
            <a:stCxn id="186" idx="1"/>
            <a:endCxn id="190" idx="1"/>
          </p:cNvCxnSpPr>
          <p:nvPr/>
        </p:nvCxnSpPr>
        <p:spPr>
          <a:xfrm>
            <a:off x="1450882" y="2385608"/>
            <a:ext cx="600" cy="2022300"/>
          </a:xfrm>
          <a:prstGeom prst="bentConnector3">
            <a:avLst>
              <a:gd fmla="val -35983333" name="adj1"/>
            </a:avLst>
          </a:prstGeom>
          <a:noFill/>
          <a:ln cap="flat" cmpd="sng" w="38100">
            <a:solidFill>
              <a:schemeClr val="accent1"/>
            </a:solidFill>
            <a:prstDash val="solid"/>
            <a:miter lim="800000"/>
            <a:headEnd len="sm" w="sm" type="none"/>
            <a:tailEnd len="med" w="med" type="triangle"/>
          </a:ln>
        </p:spPr>
      </p:cxnSp>
      <p:cxnSp>
        <p:nvCxnSpPr>
          <p:cNvPr id="198" name="Google Shape;198;p11"/>
          <p:cNvCxnSpPr>
            <a:stCxn id="192" idx="3"/>
            <a:endCxn id="187" idx="3"/>
          </p:cNvCxnSpPr>
          <p:nvPr/>
        </p:nvCxnSpPr>
        <p:spPr>
          <a:xfrm flipH="1" rot="10800000">
            <a:off x="7451190" y="2391654"/>
            <a:ext cx="4500" cy="2016300"/>
          </a:xfrm>
          <a:prstGeom prst="bentConnector3">
            <a:avLst>
              <a:gd fmla="val 5176711" name="adj1"/>
            </a:avLst>
          </a:prstGeom>
          <a:noFill/>
          <a:ln cap="flat" cmpd="sng" w="38100">
            <a:solidFill>
              <a:schemeClr val="accent1"/>
            </a:solidFill>
            <a:prstDash val="solid"/>
            <a:miter lim="800000"/>
            <a:headEnd len="sm" w="sm" type="none"/>
            <a:tailEnd len="med" w="med" type="triangle"/>
          </a:ln>
        </p:spPr>
      </p:cxnSp>
      <p:sp>
        <p:nvSpPr>
          <p:cNvPr id="199" name="Google Shape;199;p11"/>
          <p:cNvSpPr txBox="1"/>
          <p:nvPr/>
        </p:nvSpPr>
        <p:spPr>
          <a:xfrm>
            <a:off x="440725" y="843558"/>
            <a:ext cx="7992925" cy="1075807"/>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 gestor de integración es un miembro del equipo de desarrollo que actualiza los trabajos en el repositorio común. </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Los desarrolladores actualizan sus repositorios públicos y el gestor se encarga de actualizar el repositorio común con los trabajos públicos independientes de los desarrolladores. Este sistema es el más actualizado.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05" name="Google Shape;205;p1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206" name="Google Shape;206;p12"/>
          <p:cNvGrpSpPr/>
          <p:nvPr/>
        </p:nvGrpSpPr>
        <p:grpSpPr>
          <a:xfrm>
            <a:off x="85847" y="469368"/>
            <a:ext cx="8367885" cy="359313"/>
            <a:chOff x="274216" y="780591"/>
            <a:chExt cx="9372448" cy="479082"/>
          </a:xfrm>
        </p:grpSpPr>
        <p:sp>
          <p:nvSpPr>
            <p:cNvPr id="207" name="Google Shape;207;p1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08" name="Google Shape;208;p1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09" name="Google Shape;209;p1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10" name="Google Shape;210;p12"/>
          <p:cNvSpPr txBox="1"/>
          <p:nvPr/>
        </p:nvSpPr>
        <p:spPr>
          <a:xfrm>
            <a:off x="553111" y="563084"/>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GIT</a:t>
            </a:r>
            <a:endParaRPr/>
          </a:p>
        </p:txBody>
      </p:sp>
      <p:sp>
        <p:nvSpPr>
          <p:cNvPr id="211" name="Google Shape;211;p12"/>
          <p:cNvSpPr txBox="1"/>
          <p:nvPr/>
        </p:nvSpPr>
        <p:spPr>
          <a:xfrm>
            <a:off x="440725" y="843559"/>
            <a:ext cx="8163723" cy="1837554"/>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Un VCS distribuido</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No depende de un repositorio central</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Software libre y gratuito</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Historial de revisiones y commits</a:t>
            </a:r>
            <a:endParaRPr sz="1100">
              <a:solidFill>
                <a:schemeClr val="dk1"/>
              </a:solidFill>
              <a:latin typeface="Century Gothic"/>
              <a:ea typeface="Century Gothic"/>
              <a:cs typeface="Century Gothic"/>
              <a:sym typeface="Century Gothic"/>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Uso de ramas y fusión de las mismas</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90% de las empresas del fortune 500 usan </a:t>
            </a:r>
            <a:r>
              <a:rPr lang="es-ES"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github</a:t>
            </a:r>
            <a:r>
              <a:rPr lang="es-ES" sz="1100">
                <a:solidFill>
                  <a:schemeClr val="dk1"/>
                </a:solidFill>
                <a:latin typeface="Century Gothic"/>
                <a:ea typeface="Century Gothic"/>
                <a:cs typeface="Century Gothic"/>
                <a:sym typeface="Century Gothic"/>
              </a:rPr>
              <a:t>, y por extensión algún tipo de VCS</a:t>
            </a:r>
            <a:r>
              <a:rPr b="1" lang="es-ES"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101600" lvl="1" marL="745200" marR="0" rtl="0" algn="just">
              <a:lnSpc>
                <a:spcPct val="150000"/>
              </a:lnSpc>
              <a:spcBef>
                <a:spcPts val="0"/>
              </a:spcBef>
              <a:spcAft>
                <a:spcPts val="0"/>
              </a:spcAft>
              <a:buClr>
                <a:srgbClr val="0071AA"/>
              </a:buClr>
              <a:buSzPts val="1100"/>
              <a:buFont typeface="Noto Sans Symbols"/>
              <a:buNone/>
            </a:pPr>
            <a:r>
              <a:t/>
            </a:r>
            <a:endParaRPr b="0" i="0" sz="1100" u="none" cap="none" strike="noStrike">
              <a:solidFill>
                <a:schemeClr val="dk1"/>
              </a:solidFill>
              <a:latin typeface="Century Gothic"/>
              <a:ea typeface="Century Gothic"/>
              <a:cs typeface="Century Gothic"/>
              <a:sym typeface="Century Gothic"/>
            </a:endParaRPr>
          </a:p>
        </p:txBody>
      </p:sp>
      <p:pic>
        <p:nvPicPr>
          <p:cNvPr descr="Resultado de imagen de git" id="212" name="Google Shape;212;p12">
            <a:hlinkClick r:id="rId4"/>
          </p:cNvPr>
          <p:cNvPicPr preferRelativeResize="0"/>
          <p:nvPr/>
        </p:nvPicPr>
        <p:blipFill rotWithShape="1">
          <a:blip r:embed="rId5">
            <a:alphaModFix/>
          </a:blip>
          <a:srcRect b="0" l="0" r="0" t="0"/>
          <a:stretch/>
        </p:blipFill>
        <p:spPr>
          <a:xfrm>
            <a:off x="7478454" y="3440800"/>
            <a:ext cx="1419686" cy="14196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18" name="Google Shape;218;p1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219" name="Google Shape;219;p13"/>
          <p:cNvGrpSpPr/>
          <p:nvPr/>
        </p:nvGrpSpPr>
        <p:grpSpPr>
          <a:xfrm>
            <a:off x="85847" y="469368"/>
            <a:ext cx="8367885" cy="359313"/>
            <a:chOff x="274216" y="780591"/>
            <a:chExt cx="9372448" cy="479082"/>
          </a:xfrm>
        </p:grpSpPr>
        <p:sp>
          <p:nvSpPr>
            <p:cNvPr id="220" name="Google Shape;220;p1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21" name="Google Shape;221;p1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22" name="Google Shape;222;p1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23" name="Google Shape;223;p13"/>
          <p:cNvSpPr txBox="1"/>
          <p:nvPr/>
        </p:nvSpPr>
        <p:spPr>
          <a:xfrm>
            <a:off x="553111" y="563084"/>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GIT</a:t>
            </a:r>
            <a:endParaRPr/>
          </a:p>
        </p:txBody>
      </p:sp>
      <p:sp>
        <p:nvSpPr>
          <p:cNvPr id="224" name="Google Shape;224;p13"/>
          <p:cNvSpPr txBox="1"/>
          <p:nvPr/>
        </p:nvSpPr>
        <p:spPr>
          <a:xfrm>
            <a:off x="440725" y="843559"/>
            <a:ext cx="8163723" cy="1837554"/>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Un VCS distribuido</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No depende de un repositorio central</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Software libre y gratuito</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Historial de revisiones y commits</a:t>
            </a:r>
            <a:endParaRPr sz="1100">
              <a:solidFill>
                <a:schemeClr val="dk1"/>
              </a:solidFill>
              <a:latin typeface="Century Gothic"/>
              <a:ea typeface="Century Gothic"/>
              <a:cs typeface="Century Gothic"/>
              <a:sym typeface="Century Gothic"/>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Uso de ramas y fusión de las mismas</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90% de las empresas del fortune 500 usan </a:t>
            </a:r>
            <a:r>
              <a:rPr lang="es-ES"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github</a:t>
            </a:r>
            <a:r>
              <a:rPr lang="es-ES" sz="1100">
                <a:solidFill>
                  <a:schemeClr val="dk1"/>
                </a:solidFill>
                <a:latin typeface="Century Gothic"/>
                <a:ea typeface="Century Gothic"/>
                <a:cs typeface="Century Gothic"/>
                <a:sym typeface="Century Gothic"/>
              </a:rPr>
              <a:t>, y por extensión algún tipo de VCS</a:t>
            </a:r>
            <a:r>
              <a:rPr b="1" lang="es-ES"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101600" lvl="1" marL="745200" marR="0" rtl="0" algn="just">
              <a:lnSpc>
                <a:spcPct val="150000"/>
              </a:lnSpc>
              <a:spcBef>
                <a:spcPts val="0"/>
              </a:spcBef>
              <a:spcAft>
                <a:spcPts val="0"/>
              </a:spcAft>
              <a:buClr>
                <a:srgbClr val="0071AA"/>
              </a:buClr>
              <a:buSzPts val="1100"/>
              <a:buFont typeface="Noto Sans Symbols"/>
              <a:buNone/>
            </a:pPr>
            <a:r>
              <a:t/>
            </a:r>
            <a:endParaRPr b="0" i="0" sz="1100" u="none" cap="none" strike="noStrike">
              <a:solidFill>
                <a:schemeClr val="dk1"/>
              </a:solidFill>
              <a:latin typeface="Century Gothic"/>
              <a:ea typeface="Century Gothic"/>
              <a:cs typeface="Century Gothic"/>
              <a:sym typeface="Century Gothic"/>
            </a:endParaRPr>
          </a:p>
        </p:txBody>
      </p:sp>
      <p:pic>
        <p:nvPicPr>
          <p:cNvPr descr="Resultado de imagen de git" id="225" name="Google Shape;225;p13">
            <a:hlinkClick r:id="rId4"/>
          </p:cNvPr>
          <p:cNvPicPr preferRelativeResize="0"/>
          <p:nvPr/>
        </p:nvPicPr>
        <p:blipFill rotWithShape="1">
          <a:blip r:embed="rId5">
            <a:alphaModFix/>
          </a:blip>
          <a:srcRect b="0" l="0" r="0" t="0"/>
          <a:stretch/>
        </p:blipFill>
        <p:spPr>
          <a:xfrm>
            <a:off x="7478454" y="3440800"/>
            <a:ext cx="1419686" cy="1419686"/>
          </a:xfrm>
          <a:prstGeom prst="rect">
            <a:avLst/>
          </a:prstGeom>
          <a:noFill/>
          <a:ln>
            <a:noFill/>
          </a:ln>
        </p:spPr>
      </p:pic>
      <p:pic>
        <p:nvPicPr>
          <p:cNvPr descr="SVN vs. Git: Which is right for you in 2020?" id="226" name="Google Shape;226;p13"/>
          <p:cNvPicPr preferRelativeResize="0"/>
          <p:nvPr/>
        </p:nvPicPr>
        <p:blipFill rotWithShape="1">
          <a:blip r:embed="rId6">
            <a:alphaModFix/>
          </a:blip>
          <a:srcRect b="0" l="0" r="0" t="0"/>
          <a:stretch/>
        </p:blipFill>
        <p:spPr>
          <a:xfrm>
            <a:off x="419082" y="109363"/>
            <a:ext cx="609713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32" name="Google Shape;232;p1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233" name="Google Shape;233;p14"/>
          <p:cNvGrpSpPr/>
          <p:nvPr/>
        </p:nvGrpSpPr>
        <p:grpSpPr>
          <a:xfrm>
            <a:off x="85847" y="469368"/>
            <a:ext cx="8367885" cy="359313"/>
            <a:chOff x="274216" y="780591"/>
            <a:chExt cx="9372448" cy="479082"/>
          </a:xfrm>
        </p:grpSpPr>
        <p:sp>
          <p:nvSpPr>
            <p:cNvPr id="234" name="Google Shape;234;p1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35" name="Google Shape;235;p1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36" name="Google Shape;236;p1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37" name="Google Shape;237;p14"/>
          <p:cNvSpPr txBox="1"/>
          <p:nvPr/>
        </p:nvSpPr>
        <p:spPr>
          <a:xfrm>
            <a:off x="553111" y="563084"/>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GIT</a:t>
            </a:r>
            <a:endParaRPr/>
          </a:p>
        </p:txBody>
      </p:sp>
      <p:sp>
        <p:nvSpPr>
          <p:cNvPr id="238" name="Google Shape;238;p14"/>
          <p:cNvSpPr txBox="1"/>
          <p:nvPr/>
        </p:nvSpPr>
        <p:spPr>
          <a:xfrm>
            <a:off x="440725" y="843559"/>
            <a:ext cx="8163723" cy="132972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 fichero en Git puede estar en tres estados distintos:</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Commited (comprometido): </a:t>
            </a:r>
            <a:r>
              <a:rPr lang="es-ES" sz="1100">
                <a:solidFill>
                  <a:schemeClr val="dk1"/>
                </a:solidFill>
                <a:latin typeface="Century Gothic"/>
                <a:ea typeface="Century Gothic"/>
                <a:cs typeface="Century Gothic"/>
                <a:sym typeface="Century Gothic"/>
              </a:rPr>
              <a:t>Los datos están almacenados en tu repositorio local</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Modified (modificado): </a:t>
            </a:r>
            <a:r>
              <a:rPr lang="es-ES" sz="1100">
                <a:solidFill>
                  <a:schemeClr val="dk1"/>
                </a:solidFill>
                <a:latin typeface="Century Gothic"/>
                <a:ea typeface="Century Gothic"/>
                <a:cs typeface="Century Gothic"/>
                <a:sym typeface="Century Gothic"/>
              </a:rPr>
              <a:t>Has modificado el archivo pero no lo has comprometido en el repositorio</a:t>
            </a:r>
            <a:endParaRPr/>
          </a:p>
          <a:p>
            <a:pPr indent="-171450" lvl="0" marL="288000" marR="0" rtl="0" algn="just">
              <a:lnSpc>
                <a:spcPct val="150000"/>
              </a:lnSpc>
              <a:spcBef>
                <a:spcPts val="0"/>
              </a:spcBef>
              <a:spcAft>
                <a:spcPts val="0"/>
              </a:spcAft>
              <a:buClr>
                <a:srgbClr val="0071AA"/>
              </a:buClr>
              <a:buSzPts val="1100"/>
              <a:buFont typeface="Arial"/>
              <a:buChar char="•"/>
            </a:pPr>
            <a:r>
              <a:rPr b="1" lang="es-ES" sz="1100">
                <a:solidFill>
                  <a:schemeClr val="dk1"/>
                </a:solidFill>
                <a:latin typeface="Century Gothic"/>
                <a:ea typeface="Century Gothic"/>
                <a:cs typeface="Century Gothic"/>
                <a:sym typeface="Century Gothic"/>
              </a:rPr>
              <a:t>Staged (preparado): </a:t>
            </a:r>
            <a:r>
              <a:rPr lang="es-ES" sz="1100">
                <a:solidFill>
                  <a:schemeClr val="dk1"/>
                </a:solidFill>
                <a:latin typeface="Century Gothic"/>
                <a:ea typeface="Century Gothic"/>
                <a:cs typeface="Century Gothic"/>
                <a:sym typeface="Century Gothic"/>
              </a:rPr>
              <a:t>El archivo ha sido marcado para ser comprometido en el siguiente commit</a:t>
            </a:r>
            <a:endParaRPr sz="1100">
              <a:solidFill>
                <a:schemeClr val="dk1"/>
              </a:solidFill>
              <a:latin typeface="Century Gothic"/>
              <a:ea typeface="Century Gothic"/>
              <a:cs typeface="Century Gothic"/>
              <a:sym typeface="Century Gothic"/>
            </a:endParaRPr>
          </a:p>
          <a:p>
            <a:pPr indent="-101600" lvl="1" marL="745200" marR="0" rtl="0" algn="just">
              <a:lnSpc>
                <a:spcPct val="150000"/>
              </a:lnSpc>
              <a:spcBef>
                <a:spcPts val="0"/>
              </a:spcBef>
              <a:spcAft>
                <a:spcPts val="0"/>
              </a:spcAft>
              <a:buClr>
                <a:srgbClr val="0071AA"/>
              </a:buClr>
              <a:buSzPts val="1100"/>
              <a:buFont typeface="Noto Sans Symbols"/>
              <a:buNone/>
            </a:pPr>
            <a:r>
              <a:t/>
            </a:r>
            <a:endParaRPr b="0" i="0" sz="1100" u="none" cap="none" strike="noStrike">
              <a:solidFill>
                <a:schemeClr val="dk1"/>
              </a:solidFill>
              <a:latin typeface="Century Gothic"/>
              <a:ea typeface="Century Gothic"/>
              <a:cs typeface="Century Gothic"/>
              <a:sym typeface="Century Gothic"/>
            </a:endParaRPr>
          </a:p>
        </p:txBody>
      </p:sp>
      <p:pic>
        <p:nvPicPr>
          <p:cNvPr descr="Resultado de imagen de git" id="239" name="Google Shape;239;p14">
            <a:hlinkClick r:id="rId3"/>
          </p:cNvPr>
          <p:cNvPicPr preferRelativeResize="0"/>
          <p:nvPr/>
        </p:nvPicPr>
        <p:blipFill rotWithShape="1">
          <a:blip r:embed="rId4">
            <a:alphaModFix/>
          </a:blip>
          <a:srcRect b="0" l="0" r="0" t="0"/>
          <a:stretch/>
        </p:blipFill>
        <p:spPr>
          <a:xfrm>
            <a:off x="7478454" y="3440800"/>
            <a:ext cx="1419686" cy="1419686"/>
          </a:xfrm>
          <a:prstGeom prst="rect">
            <a:avLst/>
          </a:prstGeom>
          <a:noFill/>
          <a:ln>
            <a:noFill/>
          </a:ln>
        </p:spPr>
      </p:pic>
      <p:pic>
        <p:nvPicPr>
          <p:cNvPr descr="Git Gud: The Working Tree, Staging Area, and Local Repo | by Lucas Maurer |  Medium" id="240" name="Google Shape;240;p14"/>
          <p:cNvPicPr preferRelativeResize="0"/>
          <p:nvPr/>
        </p:nvPicPr>
        <p:blipFill rotWithShape="1">
          <a:blip r:embed="rId5">
            <a:alphaModFix/>
          </a:blip>
          <a:srcRect b="0" l="0" r="0" t="0"/>
          <a:stretch/>
        </p:blipFill>
        <p:spPr>
          <a:xfrm>
            <a:off x="546941" y="2197684"/>
            <a:ext cx="4131171" cy="23847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46" name="Google Shape;246;p1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247" name="Google Shape;247;p15"/>
          <p:cNvGrpSpPr/>
          <p:nvPr/>
        </p:nvGrpSpPr>
        <p:grpSpPr>
          <a:xfrm>
            <a:off x="85847" y="469368"/>
            <a:ext cx="8367885" cy="359313"/>
            <a:chOff x="274216" y="780591"/>
            <a:chExt cx="9372448" cy="479082"/>
          </a:xfrm>
        </p:grpSpPr>
        <p:sp>
          <p:nvSpPr>
            <p:cNvPr id="248" name="Google Shape;248;p1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49" name="Google Shape;249;p1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50" name="Google Shape;250;p1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51" name="Google Shape;251;p15"/>
          <p:cNvSpPr txBox="1"/>
          <p:nvPr/>
        </p:nvSpPr>
        <p:spPr>
          <a:xfrm>
            <a:off x="460807" y="52648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GIT</a:t>
            </a:r>
            <a:endParaRPr/>
          </a:p>
        </p:txBody>
      </p:sp>
      <p:sp>
        <p:nvSpPr>
          <p:cNvPr id="252" name="Google Shape;252;p15"/>
          <p:cNvSpPr txBox="1"/>
          <p:nvPr/>
        </p:nvSpPr>
        <p:spPr>
          <a:xfrm>
            <a:off x="0" y="2367126"/>
            <a:ext cx="6291515" cy="2599301"/>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Arial"/>
              <a:buChar char="•"/>
            </a:pPr>
            <a:r>
              <a:rPr b="1" i="1" lang="es-ES" sz="1100">
                <a:solidFill>
                  <a:srgbClr val="FF0000"/>
                </a:solidFill>
                <a:latin typeface="Century Gothic"/>
                <a:ea typeface="Century Gothic"/>
                <a:cs typeface="Century Gothic"/>
                <a:sym typeface="Century Gothic"/>
              </a:rPr>
              <a:t>El repositorio es donde se almacenan los metadatos y la base de datos (las versiones comprimidas de los archivos) de objetos para tu  proyecto</a:t>
            </a:r>
            <a:r>
              <a:rPr lang="es-ES" sz="1100">
                <a:solidFill>
                  <a:schemeClr val="dk1"/>
                </a:solidFill>
                <a:latin typeface="Century Gothic"/>
                <a:ea typeface="Century Gothic"/>
                <a:cs typeface="Century Gothic"/>
                <a:sym typeface="Century Gothic"/>
              </a:rPr>
              <a:t>. Podréis acceder a él mediante la carpeta .git en vuestro repositorio. Es lo que se copia cuando se clona un  repositorio</a:t>
            </a:r>
            <a:endParaRPr/>
          </a:p>
          <a:p>
            <a:pPr indent="-171450" lvl="0" marL="288000" marR="0" rtl="0" algn="just">
              <a:lnSpc>
                <a:spcPct val="150000"/>
              </a:lnSpc>
              <a:spcBef>
                <a:spcPts val="0"/>
              </a:spcBef>
              <a:spcAft>
                <a:spcPts val="0"/>
              </a:spcAft>
              <a:buClr>
                <a:srgbClr val="0071AA"/>
              </a:buClr>
              <a:buSzPts val="1100"/>
              <a:buFont typeface="Arial"/>
              <a:buChar char="•"/>
            </a:pPr>
            <a:r>
              <a:rPr b="1" i="1" lang="es-ES" sz="1100">
                <a:solidFill>
                  <a:srgbClr val="FF0000"/>
                </a:solidFill>
                <a:latin typeface="Century Gothic"/>
                <a:ea typeface="Century Gothic"/>
                <a:cs typeface="Century Gothic"/>
                <a:sym typeface="Century Gothic"/>
              </a:rPr>
              <a:t>El directorio de trabajo es una copia de una versión del proyecto</a:t>
            </a:r>
            <a:r>
              <a:rPr lang="es-ES" sz="1100">
                <a:solidFill>
                  <a:schemeClr val="dk1"/>
                </a:solidFill>
                <a:latin typeface="Century Gothic"/>
                <a:ea typeface="Century Gothic"/>
                <a:cs typeface="Century Gothic"/>
                <a:sym typeface="Century Gothic"/>
              </a:rPr>
              <a:t>. Estos archivos se sacan de la base de datos comprimida en el directorio de Git, y se colocan en disco para que el usuario pueda modificarlos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El staging área es un archivo o almacenamiento, generalmente contenido en tu directorio de Git, </a:t>
            </a:r>
            <a:r>
              <a:rPr b="1" i="1" lang="es-ES" sz="1100">
                <a:solidFill>
                  <a:srgbClr val="FF0000"/>
                </a:solidFill>
                <a:latin typeface="Century Gothic"/>
                <a:ea typeface="Century Gothic"/>
                <a:cs typeface="Century Gothic"/>
                <a:sym typeface="Century Gothic"/>
              </a:rPr>
              <a:t>que almacena información acerca de lo que va a ir en el próximo commit</a:t>
            </a:r>
            <a:r>
              <a:rPr lang="es-ES" sz="1100">
                <a:solidFill>
                  <a:schemeClr val="dk1"/>
                </a:solidFill>
                <a:latin typeface="Century Gothic"/>
                <a:ea typeface="Century Gothic"/>
                <a:cs typeface="Century Gothic"/>
                <a:sym typeface="Century Gothic"/>
              </a:rPr>
              <a:t>. Se puede conocer como el índice del proyecto</a:t>
            </a:r>
            <a:endParaRPr/>
          </a:p>
        </p:txBody>
      </p:sp>
      <p:pic>
        <p:nvPicPr>
          <p:cNvPr descr="Resultado de imagen de git" id="253" name="Google Shape;253;p15">
            <a:hlinkClick r:id="rId3"/>
          </p:cNvPr>
          <p:cNvPicPr preferRelativeResize="0"/>
          <p:nvPr/>
        </p:nvPicPr>
        <p:blipFill rotWithShape="1">
          <a:blip r:embed="rId4">
            <a:alphaModFix/>
          </a:blip>
          <a:srcRect b="0" l="0" r="0" t="0"/>
          <a:stretch/>
        </p:blipFill>
        <p:spPr>
          <a:xfrm>
            <a:off x="7478454" y="3440800"/>
            <a:ext cx="1419686" cy="1419686"/>
          </a:xfrm>
          <a:prstGeom prst="rect">
            <a:avLst/>
          </a:prstGeom>
          <a:noFill/>
          <a:ln>
            <a:noFill/>
          </a:ln>
        </p:spPr>
      </p:pic>
      <p:pic>
        <p:nvPicPr>
          <p:cNvPr descr="Git Gud: The Working Tree, Staging Area, and Local Repo | by Lucas Maurer |  Medium" id="254" name="Google Shape;254;p15"/>
          <p:cNvPicPr preferRelativeResize="0"/>
          <p:nvPr/>
        </p:nvPicPr>
        <p:blipFill rotWithShape="1">
          <a:blip r:embed="rId5">
            <a:alphaModFix/>
          </a:blip>
          <a:srcRect b="0" l="0" r="0" t="0"/>
          <a:stretch/>
        </p:blipFill>
        <p:spPr>
          <a:xfrm>
            <a:off x="1652298" y="177073"/>
            <a:ext cx="3557226" cy="20534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60" name="Google Shape;260;p1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261" name="Google Shape;261;p16"/>
          <p:cNvGrpSpPr/>
          <p:nvPr/>
        </p:nvGrpSpPr>
        <p:grpSpPr>
          <a:xfrm>
            <a:off x="85847" y="469368"/>
            <a:ext cx="8367885" cy="359313"/>
            <a:chOff x="274216" y="780591"/>
            <a:chExt cx="9372448" cy="479082"/>
          </a:xfrm>
        </p:grpSpPr>
        <p:sp>
          <p:nvSpPr>
            <p:cNvPr id="262" name="Google Shape;262;p1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63" name="Google Shape;263;p1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64" name="Google Shape;264;p1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65" name="Google Shape;265;p16"/>
          <p:cNvSpPr txBox="1"/>
          <p:nvPr/>
        </p:nvSpPr>
        <p:spPr>
          <a:xfrm>
            <a:off x="553111" y="563084"/>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GIT</a:t>
            </a:r>
            <a:endParaRPr/>
          </a:p>
        </p:txBody>
      </p:sp>
      <p:sp>
        <p:nvSpPr>
          <p:cNvPr id="266" name="Google Shape;266;p16"/>
          <p:cNvSpPr txBox="1"/>
          <p:nvPr/>
        </p:nvSpPr>
        <p:spPr>
          <a:xfrm>
            <a:off x="440725" y="843559"/>
            <a:ext cx="4851355" cy="1837554"/>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En general, los pasos a seguir son:</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Te haces una copia de un repositorio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Modificas una serie de ficheros en tu directorio de trabajo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Preparas los cambios, añadiéndolos a la staging área</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Comprometes los cambios, lo que significa que todos los archivos que tengas preparados, se almacenaran de forma permanente en el repositorio de Git.</a:t>
            </a:r>
            <a:endParaRPr/>
          </a:p>
        </p:txBody>
      </p:sp>
      <p:pic>
        <p:nvPicPr>
          <p:cNvPr descr="Resultado de imagen de git" id="267" name="Google Shape;267;p16">
            <a:hlinkClick r:id="rId3"/>
          </p:cNvPr>
          <p:cNvPicPr preferRelativeResize="0"/>
          <p:nvPr/>
        </p:nvPicPr>
        <p:blipFill rotWithShape="1">
          <a:blip r:embed="rId4">
            <a:alphaModFix/>
          </a:blip>
          <a:srcRect b="0" l="0" r="0" t="0"/>
          <a:stretch/>
        </p:blipFill>
        <p:spPr>
          <a:xfrm>
            <a:off x="7478454" y="3440800"/>
            <a:ext cx="1419686" cy="1419686"/>
          </a:xfrm>
          <a:prstGeom prst="rect">
            <a:avLst/>
          </a:prstGeom>
          <a:noFill/>
          <a:ln>
            <a:noFill/>
          </a:ln>
        </p:spPr>
      </p:pic>
      <p:pic>
        <p:nvPicPr>
          <p:cNvPr descr="Git Gud: The Working Tree, Staging Area, and Local Repo | by Lucas Maurer |  Medium" id="268" name="Google Shape;268;p16"/>
          <p:cNvPicPr preferRelativeResize="0"/>
          <p:nvPr/>
        </p:nvPicPr>
        <p:blipFill rotWithShape="1">
          <a:blip r:embed="rId5">
            <a:alphaModFix/>
          </a:blip>
          <a:srcRect b="0" l="0" r="0" t="0"/>
          <a:stretch/>
        </p:blipFill>
        <p:spPr>
          <a:xfrm>
            <a:off x="5292080" y="943700"/>
            <a:ext cx="4131171" cy="23847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74" name="Google Shape;274;p1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275" name="Google Shape;275;p17"/>
          <p:cNvGrpSpPr/>
          <p:nvPr/>
        </p:nvGrpSpPr>
        <p:grpSpPr>
          <a:xfrm>
            <a:off x="85847" y="469368"/>
            <a:ext cx="8367885" cy="359313"/>
            <a:chOff x="274216" y="780591"/>
            <a:chExt cx="9372448" cy="479082"/>
          </a:xfrm>
        </p:grpSpPr>
        <p:sp>
          <p:nvSpPr>
            <p:cNvPr id="276" name="Google Shape;276;p1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77" name="Google Shape;277;p1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78" name="Google Shape;278;p1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79" name="Google Shape;279;p1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280" name="Google Shape;280;p17"/>
          <p:cNvSpPr txBox="1"/>
          <p:nvPr/>
        </p:nvSpPr>
        <p:spPr>
          <a:xfrm>
            <a:off x="440725" y="843558"/>
            <a:ext cx="7992925" cy="567976"/>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Primero vamos a crearnos una cuenta en GitHub, que es una plataforma en la que podremos alojar nuestro código y acceder a él utilizando un portal web. GitHub implementa el SCV Git.</a:t>
            </a:r>
            <a:endParaRPr/>
          </a:p>
        </p:txBody>
      </p:sp>
      <p:pic>
        <p:nvPicPr>
          <p:cNvPr id="281" name="Google Shape;281;p17"/>
          <p:cNvPicPr preferRelativeResize="0"/>
          <p:nvPr/>
        </p:nvPicPr>
        <p:blipFill rotWithShape="1">
          <a:blip r:embed="rId3">
            <a:alphaModFix/>
          </a:blip>
          <a:srcRect b="0" l="0" r="0" t="0"/>
          <a:stretch/>
        </p:blipFill>
        <p:spPr>
          <a:xfrm>
            <a:off x="878686" y="1507058"/>
            <a:ext cx="7308304" cy="35172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287" name="Google Shape;287;p1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288" name="Google Shape;288;p18"/>
          <p:cNvGrpSpPr/>
          <p:nvPr/>
        </p:nvGrpSpPr>
        <p:grpSpPr>
          <a:xfrm>
            <a:off x="85847" y="469368"/>
            <a:ext cx="8367885" cy="359313"/>
            <a:chOff x="274216" y="780591"/>
            <a:chExt cx="9372448" cy="479082"/>
          </a:xfrm>
        </p:grpSpPr>
        <p:sp>
          <p:nvSpPr>
            <p:cNvPr id="289" name="Google Shape;289;p1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290" name="Google Shape;290;p1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291" name="Google Shape;291;p1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292" name="Google Shape;292;p1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293" name="Google Shape;293;p18"/>
          <p:cNvSpPr txBox="1"/>
          <p:nvPr/>
        </p:nvSpPr>
        <p:spPr>
          <a:xfrm>
            <a:off x="440725" y="843558"/>
            <a:ext cx="7992925" cy="158363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Una vez tengamos una cuenta en GitHub ya podremos subir y clonar código.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Aunque se puede importar código directamente desde el portal web, vamos a descargarnos un cliente Git mediante el cual, de forma gráfica o mediante comandos, podremos trabajar contra los repositorios.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Nos descargaremos el cliente desde: </a:t>
            </a:r>
            <a:r>
              <a:rPr lang="es-ES"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https://git-scm.com/downloads</a:t>
            </a:r>
            <a:endParaRPr sz="11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158750" lvl="0" marL="345150" marR="0" rtl="0" algn="just">
              <a:lnSpc>
                <a:spcPct val="150000"/>
              </a:lnSpc>
              <a:spcBef>
                <a:spcPts val="0"/>
              </a:spcBef>
              <a:spcAft>
                <a:spcPts val="0"/>
              </a:spcAft>
              <a:buClr>
                <a:srgbClr val="0071AA"/>
              </a:buClr>
              <a:buSzPts val="1100"/>
              <a:buFont typeface="Calibri"/>
              <a:buNone/>
            </a:pPr>
            <a:r>
              <a:t/>
            </a:r>
            <a:endParaRPr sz="1100">
              <a:solidFill>
                <a:schemeClr val="dk1"/>
              </a:solidFill>
              <a:latin typeface="Century Gothic"/>
              <a:ea typeface="Century Gothic"/>
              <a:cs typeface="Century Gothic"/>
              <a:sym typeface="Century Gothic"/>
            </a:endParaRPr>
          </a:p>
        </p:txBody>
      </p:sp>
      <p:pic>
        <p:nvPicPr>
          <p:cNvPr id="294" name="Google Shape;294;p18"/>
          <p:cNvPicPr preferRelativeResize="0"/>
          <p:nvPr/>
        </p:nvPicPr>
        <p:blipFill rotWithShape="1">
          <a:blip r:embed="rId4">
            <a:alphaModFix/>
          </a:blip>
          <a:srcRect b="0" l="0" r="0" t="0"/>
          <a:stretch/>
        </p:blipFill>
        <p:spPr>
          <a:xfrm>
            <a:off x="1331640" y="2067694"/>
            <a:ext cx="5364088" cy="25857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00" name="Google Shape;300;p1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301" name="Google Shape;301;p19"/>
          <p:cNvGrpSpPr/>
          <p:nvPr/>
        </p:nvGrpSpPr>
        <p:grpSpPr>
          <a:xfrm>
            <a:off x="85847" y="469368"/>
            <a:ext cx="8367885" cy="359313"/>
            <a:chOff x="274216" y="780591"/>
            <a:chExt cx="9372448" cy="479082"/>
          </a:xfrm>
        </p:grpSpPr>
        <p:sp>
          <p:nvSpPr>
            <p:cNvPr id="302" name="Google Shape;302;p1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03" name="Google Shape;303;p1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04" name="Google Shape;304;p1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05" name="Google Shape;305;p1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306" name="Google Shape;306;p19"/>
          <p:cNvSpPr txBox="1"/>
          <p:nvPr/>
        </p:nvSpPr>
        <p:spPr>
          <a:xfrm>
            <a:off x="440725" y="843558"/>
            <a:ext cx="7992925" cy="132972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Una herramienta gráfica que podéis usar (no todo tienen que ser comandos) es </a:t>
            </a:r>
            <a:r>
              <a:rPr lang="es-ES"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GitKraken</a:t>
            </a:r>
            <a:r>
              <a:rPr lang="es-ES" sz="1100">
                <a:solidFill>
                  <a:schemeClr val="dk1"/>
                </a:solidFill>
                <a:latin typeface="Century Gothic"/>
                <a:ea typeface="Century Gothic"/>
                <a:cs typeface="Century Gothic"/>
                <a:sym typeface="Century Gothic"/>
              </a:rPr>
              <a:t>, que con los últimos años ha ido ganando popularidad ( es usada por Amazon, Netflix…) y tiene una versión gratuita!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Nos permite realizar todas las tareas que vamos a ver desde la terminal, pero de forma gráfica!</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descr="GitKraken Legendary Git Tools | GitKraken" id="307" name="Google Shape;307;p19"/>
          <p:cNvPicPr preferRelativeResize="0"/>
          <p:nvPr/>
        </p:nvPicPr>
        <p:blipFill rotWithShape="1">
          <a:blip r:embed="rId4">
            <a:alphaModFix/>
          </a:blip>
          <a:srcRect b="0" l="0" r="0" t="0"/>
          <a:stretch/>
        </p:blipFill>
        <p:spPr>
          <a:xfrm>
            <a:off x="827584" y="2156817"/>
            <a:ext cx="2143125" cy="2143125"/>
          </a:xfrm>
          <a:prstGeom prst="rect">
            <a:avLst/>
          </a:prstGeom>
          <a:noFill/>
          <a:ln>
            <a:noFill/>
          </a:ln>
        </p:spPr>
      </p:pic>
      <p:pic>
        <p:nvPicPr>
          <p:cNvPr descr="GitKraken Legendary Git Tools | GitKraken" id="308" name="Google Shape;308;p19"/>
          <p:cNvPicPr preferRelativeResize="0"/>
          <p:nvPr/>
        </p:nvPicPr>
        <p:blipFill rotWithShape="1">
          <a:blip r:embed="rId5">
            <a:alphaModFix/>
          </a:blip>
          <a:srcRect b="0" l="0" r="0" t="0"/>
          <a:stretch/>
        </p:blipFill>
        <p:spPr>
          <a:xfrm>
            <a:off x="2970709" y="1758504"/>
            <a:ext cx="5830326" cy="30609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b="0" i="0" lang="es-ES" sz="1800" u="none" cap="none" strike="noStrike">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3" name="Google Shape;53;p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54" name="Google Shape;54;p2"/>
          <p:cNvGrpSpPr/>
          <p:nvPr/>
        </p:nvGrpSpPr>
        <p:grpSpPr>
          <a:xfrm>
            <a:off x="85847" y="469368"/>
            <a:ext cx="8367885" cy="359313"/>
            <a:chOff x="274216" y="780591"/>
            <a:chExt cx="9372448" cy="479082"/>
          </a:xfrm>
        </p:grpSpPr>
        <p:sp>
          <p:nvSpPr>
            <p:cNvPr id="55" name="Google Shape;55;p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6" name="Google Shape;56;p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7" name="Google Shape;57;p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8" name="Google Shape;58;p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Control de versiones</a:t>
            </a:r>
            <a:endParaRPr/>
          </a:p>
        </p:txBody>
      </p:sp>
      <p:pic>
        <p:nvPicPr>
          <p:cNvPr descr="Guía de iniciación a ELDEN RING: consejos que debes conocer antes de jugar  | Bandai Namco Europe" id="59" name="Google Shape;59;p2">
            <a:hlinkClick r:id="rId3"/>
          </p:cNvPr>
          <p:cNvPicPr preferRelativeResize="0"/>
          <p:nvPr/>
        </p:nvPicPr>
        <p:blipFill rotWithShape="1">
          <a:blip r:embed="rId4">
            <a:alphaModFix/>
          </a:blip>
          <a:srcRect b="0" l="0" r="0" t="0"/>
          <a:stretch/>
        </p:blipFill>
        <p:spPr>
          <a:xfrm>
            <a:off x="0" y="0"/>
            <a:ext cx="5724128" cy="3219822"/>
          </a:xfrm>
          <a:prstGeom prst="rect">
            <a:avLst/>
          </a:prstGeom>
          <a:noFill/>
          <a:ln>
            <a:noFill/>
          </a:ln>
        </p:spPr>
      </p:pic>
      <p:pic>
        <p:nvPicPr>
          <p:cNvPr descr="📘 Administración de Cajeros » EGA Futura Software" id="60" name="Google Shape;60;p2"/>
          <p:cNvPicPr preferRelativeResize="0"/>
          <p:nvPr/>
        </p:nvPicPr>
        <p:blipFill rotWithShape="1">
          <a:blip r:embed="rId5">
            <a:alphaModFix/>
          </a:blip>
          <a:srcRect b="0" l="0" r="0" t="0"/>
          <a:stretch/>
        </p:blipFill>
        <p:spPr>
          <a:xfrm>
            <a:off x="4218411" y="2715766"/>
            <a:ext cx="4925589" cy="242773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14" name="Google Shape;314;p2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315" name="Google Shape;315;p20"/>
          <p:cNvGrpSpPr/>
          <p:nvPr/>
        </p:nvGrpSpPr>
        <p:grpSpPr>
          <a:xfrm>
            <a:off x="85847" y="469368"/>
            <a:ext cx="8367885" cy="359313"/>
            <a:chOff x="274216" y="780591"/>
            <a:chExt cx="9372448" cy="479082"/>
          </a:xfrm>
        </p:grpSpPr>
        <p:sp>
          <p:nvSpPr>
            <p:cNvPr id="316" name="Google Shape;316;p2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17" name="Google Shape;317;p2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18" name="Google Shape;318;p2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19" name="Google Shape;319;p2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320" name="Google Shape;320;p20"/>
          <p:cNvSpPr txBox="1"/>
          <p:nvPr/>
        </p:nvSpPr>
        <p:spPr>
          <a:xfrm>
            <a:off x="440725" y="843558"/>
            <a:ext cx="7992925" cy="132972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Una herramienta gráfica que podéis usar (no todo tienen que ser comandos) es </a:t>
            </a:r>
            <a:r>
              <a:rPr lang="es-ES"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GitKraken</a:t>
            </a:r>
            <a:r>
              <a:rPr lang="es-ES" sz="1100">
                <a:solidFill>
                  <a:schemeClr val="dk1"/>
                </a:solidFill>
                <a:latin typeface="Century Gothic"/>
                <a:ea typeface="Century Gothic"/>
                <a:cs typeface="Century Gothic"/>
                <a:sym typeface="Century Gothic"/>
              </a:rPr>
              <a:t>, que con los últimos años ha ido ganando popularidad ( es usada por Amazon, Netflix…) y tiene una versión gratuita!</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Nos permite realizar todas las tareas que vamos a ver desde la terminal, pero de forma gráfica!</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descr="GitKraken Legendary Git Tools | GitKraken" id="321" name="Google Shape;321;p20"/>
          <p:cNvPicPr preferRelativeResize="0"/>
          <p:nvPr/>
        </p:nvPicPr>
        <p:blipFill rotWithShape="1">
          <a:blip r:embed="rId4">
            <a:alphaModFix/>
          </a:blip>
          <a:srcRect b="0" l="0" r="0" t="0"/>
          <a:stretch/>
        </p:blipFill>
        <p:spPr>
          <a:xfrm>
            <a:off x="827584" y="2156817"/>
            <a:ext cx="2143125" cy="2143125"/>
          </a:xfrm>
          <a:prstGeom prst="rect">
            <a:avLst/>
          </a:prstGeom>
          <a:noFill/>
          <a:ln>
            <a:noFill/>
          </a:ln>
        </p:spPr>
      </p:pic>
      <p:pic>
        <p:nvPicPr>
          <p:cNvPr descr="GitKraken Legendary Git Tools | GitKraken" id="322" name="Google Shape;322;p20"/>
          <p:cNvPicPr preferRelativeResize="0"/>
          <p:nvPr/>
        </p:nvPicPr>
        <p:blipFill rotWithShape="1">
          <a:blip r:embed="rId5">
            <a:alphaModFix/>
          </a:blip>
          <a:srcRect b="0" l="0" r="0" t="0"/>
          <a:stretch/>
        </p:blipFill>
        <p:spPr>
          <a:xfrm>
            <a:off x="2970709" y="1758504"/>
            <a:ext cx="5830326" cy="3060921"/>
          </a:xfrm>
          <a:prstGeom prst="rect">
            <a:avLst/>
          </a:prstGeom>
          <a:noFill/>
          <a:ln>
            <a:noFill/>
          </a:ln>
        </p:spPr>
      </p:pic>
      <p:pic>
        <p:nvPicPr>
          <p:cNvPr id="323" name="Google Shape;323;p20"/>
          <p:cNvPicPr preferRelativeResize="0"/>
          <p:nvPr/>
        </p:nvPicPr>
        <p:blipFill rotWithShape="1">
          <a:blip r:embed="rId6">
            <a:alphaModFix/>
          </a:blip>
          <a:srcRect b="0" l="0" r="0" t="0"/>
          <a:stretch/>
        </p:blipFill>
        <p:spPr>
          <a:xfrm>
            <a:off x="0" y="40899"/>
            <a:ext cx="9144000" cy="5061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29" name="Google Shape;329;p2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330" name="Google Shape;330;p21"/>
          <p:cNvGrpSpPr/>
          <p:nvPr/>
        </p:nvGrpSpPr>
        <p:grpSpPr>
          <a:xfrm>
            <a:off x="85847" y="469368"/>
            <a:ext cx="8367885" cy="359313"/>
            <a:chOff x="274216" y="780591"/>
            <a:chExt cx="9372448" cy="479082"/>
          </a:xfrm>
        </p:grpSpPr>
        <p:sp>
          <p:nvSpPr>
            <p:cNvPr id="331" name="Google Shape;331;p2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32" name="Google Shape;332;p2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33" name="Google Shape;333;p2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34" name="Google Shape;334;p2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335" name="Google Shape;335;p21"/>
          <p:cNvSpPr txBox="1"/>
          <p:nvPr/>
        </p:nvSpPr>
        <p:spPr>
          <a:xfrm>
            <a:off x="440725" y="843558"/>
            <a:ext cx="7992925" cy="158363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Y no sólo eso, hay plugins para los IDE que nos permite trabajar directamente desde el propio IDE, y no tener que usar un programa externo.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Estos plugins modifican la interfaz, añadiendo ventanas para poder realizar las operaciones contra un repositorio.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En otros IDE hay que instalarlos, en VS ya viene integrado por defecto</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158750" lvl="0" marL="345150" marR="0" rtl="0" algn="just">
              <a:lnSpc>
                <a:spcPct val="150000"/>
              </a:lnSpc>
              <a:spcBef>
                <a:spcPts val="0"/>
              </a:spcBef>
              <a:spcAft>
                <a:spcPts val="0"/>
              </a:spcAft>
              <a:buClr>
                <a:srgbClr val="0071AA"/>
              </a:buClr>
              <a:buSzPts val="1100"/>
              <a:buFont typeface="Calibri"/>
              <a:buNone/>
            </a:pPr>
            <a:r>
              <a:t/>
            </a:r>
            <a:endParaRPr sz="1100">
              <a:solidFill>
                <a:schemeClr val="dk1"/>
              </a:solidFill>
              <a:latin typeface="Century Gothic"/>
              <a:ea typeface="Century Gothic"/>
              <a:cs typeface="Century Gothic"/>
              <a:sym typeface="Century Gothic"/>
            </a:endParaRPr>
          </a:p>
        </p:txBody>
      </p:sp>
      <p:pic>
        <p:nvPicPr>
          <p:cNvPr id="336" name="Google Shape;336;p21"/>
          <p:cNvPicPr preferRelativeResize="0"/>
          <p:nvPr/>
        </p:nvPicPr>
        <p:blipFill rotWithShape="1">
          <a:blip r:embed="rId3">
            <a:alphaModFix/>
          </a:blip>
          <a:srcRect b="0" l="0" r="0" t="0"/>
          <a:stretch/>
        </p:blipFill>
        <p:spPr>
          <a:xfrm>
            <a:off x="0" y="1927439"/>
            <a:ext cx="9144000" cy="12886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42" name="Google Shape;342;p2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343" name="Google Shape;343;p22"/>
          <p:cNvGrpSpPr/>
          <p:nvPr/>
        </p:nvGrpSpPr>
        <p:grpSpPr>
          <a:xfrm>
            <a:off x="85847" y="469368"/>
            <a:ext cx="8367885" cy="359313"/>
            <a:chOff x="274216" y="780591"/>
            <a:chExt cx="9372448" cy="479082"/>
          </a:xfrm>
        </p:grpSpPr>
        <p:sp>
          <p:nvSpPr>
            <p:cNvPr id="344" name="Google Shape;344;p2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45" name="Google Shape;345;p2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46" name="Google Shape;346;p2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47" name="Google Shape;347;p2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348" name="Google Shape;348;p22"/>
          <p:cNvSpPr txBox="1"/>
          <p:nvPr/>
        </p:nvSpPr>
        <p:spPr>
          <a:xfrm>
            <a:off x="440725" y="916103"/>
            <a:ext cx="7992925" cy="3738844"/>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Y, por último, antes de hacer los ejercicios de prueba, vamos a loguearnos en nuestro cliente Git para que podamos acceder a repositorios en GitHub.</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Para ello lanzamos estos comandos (siempre tenemos que poner git antes de cualquier cosa):</a:t>
            </a:r>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config user.name “VUESTRO NOMBRE”</a:t>
            </a:r>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config user.email “Aquí ponéis vuestro email, con el que tenéis cuenta de GitHub”.</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Podéis ver la configuración con </a:t>
            </a:r>
            <a:r>
              <a:rPr b="1" i="1" lang="es-ES" sz="1600">
                <a:solidFill>
                  <a:schemeClr val="dk1"/>
                </a:solidFill>
                <a:latin typeface="Century Gothic"/>
                <a:ea typeface="Century Gothic"/>
                <a:cs typeface="Century Gothic"/>
                <a:sym typeface="Century Gothic"/>
              </a:rPr>
              <a:t>git config --list</a:t>
            </a:r>
            <a:endParaRPr b="1" i="1"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Una vez ya hemos hecho la configuración inicial ya podremos hacer checkouts, commits, pull/push…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54" name="Google Shape;354;p2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355" name="Google Shape;355;p23"/>
          <p:cNvGrpSpPr/>
          <p:nvPr/>
        </p:nvGrpSpPr>
        <p:grpSpPr>
          <a:xfrm>
            <a:off x="85847" y="469368"/>
            <a:ext cx="8367885" cy="359313"/>
            <a:chOff x="274216" y="780591"/>
            <a:chExt cx="9372448" cy="479082"/>
          </a:xfrm>
        </p:grpSpPr>
        <p:sp>
          <p:nvSpPr>
            <p:cNvPr id="356" name="Google Shape;356;p2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57" name="Google Shape;357;p2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58" name="Google Shape;358;p2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59" name="Google Shape;359;p2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360" name="Google Shape;360;p23"/>
          <p:cNvSpPr txBox="1"/>
          <p:nvPr/>
        </p:nvSpPr>
        <p:spPr>
          <a:xfrm>
            <a:off x="440725" y="916103"/>
            <a:ext cx="7992925" cy="1892185"/>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Para poder hacer los ejercicios vamos a:</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Create una cuenta en GitHub</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Instala Git en vuestra MV con Windows.</a:t>
            </a:r>
            <a:endParaRPr/>
          </a:p>
          <a:p>
            <a:pPr indent="-285749" lvl="1" marL="859499" marR="0" rtl="0" algn="just">
              <a:lnSpc>
                <a:spcPct val="150000"/>
              </a:lnSpc>
              <a:spcBef>
                <a:spcPts val="0"/>
              </a:spcBef>
              <a:spcAft>
                <a:spcPts val="0"/>
              </a:spcAft>
              <a:buClr>
                <a:srgbClr val="0071AA"/>
              </a:buClr>
              <a:buSzPts val="1600"/>
              <a:buFont typeface="Arial"/>
              <a:buChar char="•"/>
            </a:pPr>
            <a:r>
              <a:rPr b="0" i="0" lang="es-ES" sz="1600" u="none" cap="none" strike="noStrike">
                <a:solidFill>
                  <a:schemeClr val="dk1"/>
                </a:solidFill>
                <a:latin typeface="Century Gothic"/>
                <a:ea typeface="Century Gothic"/>
                <a:cs typeface="Century Gothic"/>
                <a:sym typeface="Century Gothic"/>
              </a:rPr>
              <a:t>Añade tu correo, nombre con el que te has registrado en GitHub.</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Instala GitKraken y logueate</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66" name="Google Shape;366;p2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367" name="Google Shape;367;p24"/>
          <p:cNvGrpSpPr/>
          <p:nvPr/>
        </p:nvGrpSpPr>
        <p:grpSpPr>
          <a:xfrm>
            <a:off x="85847" y="469368"/>
            <a:ext cx="8367885" cy="359313"/>
            <a:chOff x="274216" y="780591"/>
            <a:chExt cx="9372448" cy="479082"/>
          </a:xfrm>
        </p:grpSpPr>
        <p:sp>
          <p:nvSpPr>
            <p:cNvPr id="368" name="Google Shape;368;p2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69" name="Google Shape;369;p2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70" name="Google Shape;370;p2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71" name="Google Shape;371;p2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372" name="Google Shape;372;p24"/>
          <p:cNvSpPr txBox="1"/>
          <p:nvPr/>
        </p:nvSpPr>
        <p:spPr>
          <a:xfrm>
            <a:off x="440725" y="916103"/>
            <a:ext cx="7992925" cy="2261388"/>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Cuando queremos crear un repositorio desde 0 (por ejemplo tenemos una carpeta vacía)</a:t>
            </a:r>
            <a:endParaRPr/>
          </a:p>
          <a:p>
            <a:pPr indent="0" lvl="0" marL="116549" marR="0" rtl="0" algn="just">
              <a:lnSpc>
                <a:spcPct val="150000"/>
              </a:lnSpc>
              <a:spcBef>
                <a:spcPts val="0"/>
              </a:spcBef>
              <a:spcAft>
                <a:spcPts val="0"/>
              </a:spcAft>
              <a:buNone/>
            </a:pPr>
            <a:r>
              <a:rPr b="1" lang="es-ES" sz="1600">
                <a:solidFill>
                  <a:schemeClr val="dk1"/>
                </a:solidFill>
                <a:latin typeface="Century Gothic"/>
                <a:ea typeface="Century Gothic"/>
                <a:cs typeface="Century Gothic"/>
                <a:sym typeface="Century Gothic"/>
              </a:rPr>
              <a:t>git init &lt;nombre-repo&gt;</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Al lanzar este comando, creas un repositorio con nombre &lt;nombre-repo&gt;, el cual tendrá una carpeta oculta .git, donde tendréis los metdatos del repositorio: cambios, el índice..</a:t>
            </a:r>
            <a:endParaRPr b="1" sz="1600">
              <a:solidFill>
                <a:schemeClr val="dk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78" name="Google Shape;378;p2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379" name="Google Shape;379;p25"/>
          <p:cNvGrpSpPr/>
          <p:nvPr/>
        </p:nvGrpSpPr>
        <p:grpSpPr>
          <a:xfrm>
            <a:off x="85847" y="469368"/>
            <a:ext cx="8367885" cy="359313"/>
            <a:chOff x="274216" y="780591"/>
            <a:chExt cx="9372448" cy="479082"/>
          </a:xfrm>
        </p:grpSpPr>
        <p:sp>
          <p:nvSpPr>
            <p:cNvPr id="380" name="Google Shape;380;p2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81" name="Google Shape;381;p2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82" name="Google Shape;382;p2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83" name="Google Shape;383;p2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384" name="Google Shape;384;p25"/>
          <p:cNvSpPr txBox="1"/>
          <p:nvPr/>
        </p:nvSpPr>
        <p:spPr>
          <a:xfrm>
            <a:off x="440725" y="916103"/>
            <a:ext cx="7992925" cy="1522725"/>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Si queremos crear una copia local de un repositorio en una url en concreto…</a:t>
            </a:r>
            <a:endParaRPr/>
          </a:p>
          <a:p>
            <a:pPr indent="0" lvl="0" marL="116549" marR="0" rtl="0" algn="just">
              <a:lnSpc>
                <a:spcPct val="150000"/>
              </a:lnSpc>
              <a:spcBef>
                <a:spcPts val="0"/>
              </a:spcBef>
              <a:spcAft>
                <a:spcPts val="0"/>
              </a:spcAft>
              <a:buNone/>
            </a:pPr>
            <a:r>
              <a:rPr b="1" lang="es-ES" sz="1600">
                <a:solidFill>
                  <a:schemeClr val="dk1"/>
                </a:solidFill>
                <a:latin typeface="Century Gothic"/>
                <a:ea typeface="Century Gothic"/>
                <a:cs typeface="Century Gothic"/>
                <a:sym typeface="Century Gothic"/>
              </a:rPr>
              <a:t>git clone &lt;url&gt;</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Estos dos repositorios son INDEPENDIENTES, cualquier cambio que hagáis en el local NO se verá representado en el otro.</a:t>
            </a:r>
            <a:endParaRPr b="1" sz="1600">
              <a:solidFill>
                <a:schemeClr val="dk1"/>
              </a:solidFill>
              <a:latin typeface="Century Gothic"/>
              <a:ea typeface="Century Gothic"/>
              <a:cs typeface="Century Gothic"/>
              <a:sym typeface="Century Gothic"/>
            </a:endParaRPr>
          </a:p>
        </p:txBody>
      </p:sp>
      <p:pic>
        <p:nvPicPr>
          <p:cNvPr descr="Learning How to Git: Cloning Your Repository | by Haydar Ali Ismail | Medium" id="385" name="Google Shape;385;p25"/>
          <p:cNvPicPr preferRelativeResize="0"/>
          <p:nvPr/>
        </p:nvPicPr>
        <p:blipFill rotWithShape="1">
          <a:blip r:embed="rId3">
            <a:alphaModFix/>
          </a:blip>
          <a:srcRect b="0" l="0" r="0" t="0"/>
          <a:stretch/>
        </p:blipFill>
        <p:spPr>
          <a:xfrm>
            <a:off x="683568" y="2480091"/>
            <a:ext cx="4829175" cy="2409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391" name="Google Shape;391;p2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392" name="Google Shape;392;p26"/>
          <p:cNvGrpSpPr/>
          <p:nvPr/>
        </p:nvGrpSpPr>
        <p:grpSpPr>
          <a:xfrm>
            <a:off x="85847" y="469368"/>
            <a:ext cx="8367885" cy="359313"/>
            <a:chOff x="274216" y="780591"/>
            <a:chExt cx="9372448" cy="479082"/>
          </a:xfrm>
        </p:grpSpPr>
        <p:sp>
          <p:nvSpPr>
            <p:cNvPr id="393" name="Google Shape;393;p2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394" name="Google Shape;394;p2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395" name="Google Shape;395;p2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396" name="Google Shape;396;p2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Ejercicio1</a:t>
            </a:r>
            <a:endParaRPr/>
          </a:p>
        </p:txBody>
      </p:sp>
      <p:sp>
        <p:nvSpPr>
          <p:cNvPr id="397" name="Google Shape;397;p26"/>
          <p:cNvSpPr txBox="1"/>
          <p:nvPr/>
        </p:nvSpPr>
        <p:spPr>
          <a:xfrm>
            <a:off x="440725" y="916103"/>
            <a:ext cx="7992925" cy="1153264"/>
          </a:xfrm>
          <a:prstGeom prst="rect">
            <a:avLst/>
          </a:prstGeom>
          <a:noFill/>
          <a:ln>
            <a:noFill/>
          </a:ln>
        </p:spPr>
        <p:txBody>
          <a:bodyPr anchorCtr="0" anchor="t" bIns="45700" lIns="91425" spcFirstLastPara="1" rIns="91425" wrap="square" tIns="45700">
            <a:spAutoFit/>
          </a:bodyPr>
          <a:lstStyle/>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Usando la terminal de GIT, crea un repositorio llamado </a:t>
            </a:r>
            <a:r>
              <a:rPr b="1" i="1" lang="es-ES" sz="1600">
                <a:solidFill>
                  <a:schemeClr val="dk1"/>
                </a:solidFill>
                <a:latin typeface="Century Gothic"/>
                <a:ea typeface="Century Gothic"/>
                <a:cs typeface="Century Gothic"/>
                <a:sym typeface="Century Gothic"/>
              </a:rPr>
              <a:t>ETS_terminal</a:t>
            </a:r>
            <a:endParaRPr b="1" i="1" sz="1600">
              <a:solidFill>
                <a:schemeClr val="dk1"/>
              </a:solidFill>
              <a:latin typeface="Century Gothic"/>
              <a:ea typeface="Century Gothic"/>
              <a:cs typeface="Century Gothic"/>
              <a:sym typeface="Century Gothic"/>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Clonad, con la terminal, el repo </a:t>
            </a:r>
            <a:r>
              <a:rPr lang="es-ES" sz="16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https://github.com/umaim/Mario.git</a:t>
            </a:r>
            <a:endParaRPr sz="1600">
              <a:solidFill>
                <a:schemeClr val="dk1"/>
              </a:solidFill>
              <a:latin typeface="Century Gothic"/>
              <a:ea typeface="Century Gothic"/>
              <a:cs typeface="Century Gothic"/>
              <a:sym typeface="Century Gothic"/>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Cread con GitKraken un repositorio local,  </a:t>
            </a:r>
            <a:r>
              <a:rPr b="1" i="1" lang="es-ES" sz="1600">
                <a:solidFill>
                  <a:schemeClr val="dk1"/>
                </a:solidFill>
                <a:latin typeface="Century Gothic"/>
                <a:ea typeface="Century Gothic"/>
                <a:cs typeface="Century Gothic"/>
                <a:sym typeface="Century Gothic"/>
              </a:rPr>
              <a:t>ETS_Pulpo</a:t>
            </a:r>
            <a:endParaRPr sz="1600">
              <a:solidFill>
                <a:schemeClr val="dk1"/>
              </a:solidFill>
              <a:latin typeface="Century Gothic"/>
              <a:ea typeface="Century Gothic"/>
              <a:cs typeface="Century Gothic"/>
              <a:sym typeface="Century Gothic"/>
            </a:endParaRPr>
          </a:p>
        </p:txBody>
      </p:sp>
      <p:pic>
        <p:nvPicPr>
          <p:cNvPr descr="Git Guides - git init · GitHub" id="398" name="Google Shape;398;p26"/>
          <p:cNvPicPr preferRelativeResize="0"/>
          <p:nvPr/>
        </p:nvPicPr>
        <p:blipFill rotWithShape="1">
          <a:blip r:embed="rId4">
            <a:alphaModFix/>
          </a:blip>
          <a:srcRect b="0" l="0" r="0" t="0"/>
          <a:stretch/>
        </p:blipFill>
        <p:spPr>
          <a:xfrm>
            <a:off x="827584" y="2089590"/>
            <a:ext cx="5530967" cy="2896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04" name="Google Shape;404;p2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405" name="Google Shape;405;p27"/>
          <p:cNvGrpSpPr/>
          <p:nvPr/>
        </p:nvGrpSpPr>
        <p:grpSpPr>
          <a:xfrm>
            <a:off x="85847" y="469368"/>
            <a:ext cx="8367885" cy="359313"/>
            <a:chOff x="274216" y="780591"/>
            <a:chExt cx="9372448" cy="479082"/>
          </a:xfrm>
        </p:grpSpPr>
        <p:sp>
          <p:nvSpPr>
            <p:cNvPr id="406" name="Google Shape;406;p2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07" name="Google Shape;407;p2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08" name="Google Shape;408;p2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09" name="Google Shape;409;p2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410" name="Google Shape;410;p27"/>
          <p:cNvSpPr txBox="1"/>
          <p:nvPr/>
        </p:nvSpPr>
        <p:spPr>
          <a:xfrm>
            <a:off x="440725" y="916103"/>
            <a:ext cx="7992925" cy="263007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Podéis ver el estado del repositorio, y todos los cambios (tanto los ficheros nuevos como los añadidos al stage área) , usando </a:t>
            </a:r>
            <a:endParaRPr/>
          </a:p>
          <a:p>
            <a:pPr indent="0" lvl="0" marL="116549" marR="0" rtl="0" algn="just">
              <a:lnSpc>
                <a:spcPct val="150000"/>
              </a:lnSpc>
              <a:spcBef>
                <a:spcPts val="0"/>
              </a:spcBef>
              <a:spcAft>
                <a:spcPts val="0"/>
              </a:spcAft>
              <a:buNone/>
            </a:pPr>
            <a:r>
              <a:rPr b="1" lang="es-ES" sz="1600">
                <a:solidFill>
                  <a:schemeClr val="dk1"/>
                </a:solidFill>
                <a:latin typeface="Century Gothic"/>
                <a:ea typeface="Century Gothic"/>
                <a:cs typeface="Century Gothic"/>
                <a:sym typeface="Century Gothic"/>
              </a:rPr>
              <a:t>git status</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Cuando queremos añadir todos los ficheros que hay en nuestra carpeta</a:t>
            </a:r>
            <a:endParaRPr/>
          </a:p>
          <a:p>
            <a:pPr indent="0" lvl="0" marL="116549" marR="0" rtl="0" algn="just">
              <a:lnSpc>
                <a:spcPct val="150000"/>
              </a:lnSpc>
              <a:spcBef>
                <a:spcPts val="0"/>
              </a:spcBef>
              <a:spcAft>
                <a:spcPts val="0"/>
              </a:spcAft>
              <a:buNone/>
            </a:pPr>
            <a:r>
              <a:rPr b="1" lang="es-ES" sz="1600">
                <a:solidFill>
                  <a:schemeClr val="dk1"/>
                </a:solidFill>
                <a:latin typeface="Century Gothic"/>
                <a:ea typeface="Century Gothic"/>
                <a:cs typeface="Century Gothic"/>
                <a:sym typeface="Century Gothic"/>
              </a:rPr>
              <a:t>git add .</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Si queremos añadir dos ficheros en concreto</a:t>
            </a:r>
            <a:endParaRPr/>
          </a:p>
          <a:p>
            <a:pPr indent="0" lvl="0" marL="116549" marR="0" rtl="0" algn="just">
              <a:lnSpc>
                <a:spcPct val="150000"/>
              </a:lnSpc>
              <a:spcBef>
                <a:spcPts val="0"/>
              </a:spcBef>
              <a:spcAft>
                <a:spcPts val="0"/>
              </a:spcAft>
              <a:buNone/>
            </a:pPr>
            <a:r>
              <a:rPr b="1" lang="es-ES" sz="1600">
                <a:solidFill>
                  <a:schemeClr val="dk1"/>
                </a:solidFill>
                <a:latin typeface="Century Gothic"/>
                <a:ea typeface="Century Gothic"/>
                <a:cs typeface="Century Gothic"/>
                <a:sym typeface="Century Gothic"/>
              </a:rPr>
              <a:t>git add contraseñas.txt usuarios.xml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16" name="Google Shape;416;p2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417" name="Google Shape;417;p28"/>
          <p:cNvGrpSpPr/>
          <p:nvPr/>
        </p:nvGrpSpPr>
        <p:grpSpPr>
          <a:xfrm>
            <a:off x="85847" y="469368"/>
            <a:ext cx="8367885" cy="359313"/>
            <a:chOff x="274216" y="780591"/>
            <a:chExt cx="9372448" cy="479082"/>
          </a:xfrm>
        </p:grpSpPr>
        <p:sp>
          <p:nvSpPr>
            <p:cNvPr id="418" name="Google Shape;418;p2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19" name="Google Shape;419;p2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20" name="Google Shape;420;p2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21" name="Google Shape;421;p2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422" name="Google Shape;422;p28"/>
          <p:cNvSpPr txBox="1"/>
          <p:nvPr/>
        </p:nvSpPr>
        <p:spPr>
          <a:xfrm>
            <a:off x="440725" y="916103"/>
            <a:ext cx="7992925" cy="3737562"/>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Para eliminar ficheros del staging área usad el comando</a:t>
            </a:r>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rm &lt;fichero&gt;</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Para renombrar un fichero del staging área</a:t>
            </a:r>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mv &lt;fichero&gt; &lt;nuevo_fichero&gt;</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Si queréis eliminar los cambios realizados en vuestro directorio de trabajo, usad</a:t>
            </a:r>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restore &lt;fichero&gt;</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Si lo que queréis es eliminar los cambios realizados en el staging área</a:t>
            </a:r>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restore –-staged &lt;fichero&gt;</a:t>
            </a:r>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28" name="Google Shape;428;p2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429" name="Google Shape;429;p29"/>
          <p:cNvGrpSpPr/>
          <p:nvPr/>
        </p:nvGrpSpPr>
        <p:grpSpPr>
          <a:xfrm>
            <a:off x="85847" y="469368"/>
            <a:ext cx="8367885" cy="359313"/>
            <a:chOff x="274216" y="780591"/>
            <a:chExt cx="9372448" cy="479082"/>
          </a:xfrm>
        </p:grpSpPr>
        <p:sp>
          <p:nvSpPr>
            <p:cNvPr id="430" name="Google Shape;430;p2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31" name="Google Shape;431;p2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32" name="Google Shape;432;p2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33" name="Google Shape;433;p2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434" name="Google Shape;434;p29"/>
          <p:cNvSpPr txBox="1"/>
          <p:nvPr/>
        </p:nvSpPr>
        <p:spPr>
          <a:xfrm>
            <a:off x="440725" y="916103"/>
            <a:ext cx="7992925" cy="4106894"/>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Cuando ya hayáis añadido los ficheros con los cambios pertenientes a vuestro área de staging, hay que comprometerlos y añadirlos al repositorio con la opción de </a:t>
            </a:r>
            <a:r>
              <a:rPr b="1" i="1" lang="es-ES" sz="1600">
                <a:solidFill>
                  <a:schemeClr val="dk1"/>
                </a:solidFill>
                <a:latin typeface="Century Gothic"/>
                <a:ea typeface="Century Gothic"/>
                <a:cs typeface="Century Gothic"/>
                <a:sym typeface="Century Gothic"/>
              </a:rPr>
              <a:t>commit</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commit –m “mensaje de commit”</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Cada commit tiene que ir asociado con un mensaje, el cual describa de forma breve los cambios que han ocurrido. Seguid </a:t>
            </a:r>
            <a:r>
              <a:rPr lang="es-ES" sz="16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buenas prácticas</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Podéis modificar el mensaje del último commit con</a:t>
            </a:r>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commit --amend –m “nuevo mensaje”</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Cada commit tiene asociado un código de 40 caracteres en hexadecimal que los identificado de forma única.</a:t>
            </a:r>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6" name="Google Shape;66;p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67" name="Google Shape;67;p3"/>
          <p:cNvGrpSpPr/>
          <p:nvPr/>
        </p:nvGrpSpPr>
        <p:grpSpPr>
          <a:xfrm>
            <a:off x="85847" y="469368"/>
            <a:ext cx="8367885" cy="359313"/>
            <a:chOff x="274216" y="780591"/>
            <a:chExt cx="9372448" cy="479082"/>
          </a:xfrm>
        </p:grpSpPr>
        <p:sp>
          <p:nvSpPr>
            <p:cNvPr id="68" name="Google Shape;68;p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9" name="Google Shape;69;p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70" name="Google Shape;70;p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71" name="Google Shape;71;p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Control de versiones</a:t>
            </a:r>
            <a:endParaRPr/>
          </a:p>
        </p:txBody>
      </p:sp>
      <p:sp>
        <p:nvSpPr>
          <p:cNvPr id="72" name="Google Shape;72;p3"/>
          <p:cNvSpPr txBox="1"/>
          <p:nvPr/>
        </p:nvSpPr>
        <p:spPr>
          <a:xfrm>
            <a:off x="440725" y="977933"/>
            <a:ext cx="7992925" cy="2599301"/>
          </a:xfrm>
          <a:prstGeom prst="rect">
            <a:avLst/>
          </a:prstGeom>
          <a:noFill/>
          <a:ln>
            <a:noFill/>
          </a:ln>
        </p:spPr>
        <p:txBody>
          <a:bodyPr anchorCtr="0" anchor="t" bIns="45700" lIns="91425" spcFirstLastPara="1" rIns="91425" wrap="square" tIns="45700">
            <a:spAutoFit/>
          </a:bodyPr>
          <a:lstStyle/>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Por lo general todos los equipos de desarrollo son de entre 3 – 9 personas trabajando a la vez en un proyecto concreto.</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Y no sólo en el momento actual, si no hay que contar todas aquellas personas que han estado involucradas en un pasado: un exempleado, un consultor externo, un programador que ha sido reasignado a otro proyecto…</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Es por ello que, aunque parezca una tarea individual, el desarrollo de código en una empresa conlleva la gestión del código de forma conjunta y a lo largo del tiempo.</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¿Cómo me comunico con el resto de los compañeros? ¿Les envío mi versión del código por correo? ¿Con un pen-drive? ¿Me guardo copias de seguridad del código de cada uno?</a:t>
            </a:r>
            <a:endParaRPr/>
          </a:p>
          <a:p>
            <a:pPr indent="-101600" lvl="0" marL="288000" marR="0" rtl="0" algn="l">
              <a:lnSpc>
                <a:spcPct val="150000"/>
              </a:lnSpc>
              <a:spcBef>
                <a:spcPts val="0"/>
              </a:spcBef>
              <a:spcAft>
                <a:spcPts val="0"/>
              </a:spcAft>
              <a:buClr>
                <a:srgbClr val="0071AA"/>
              </a:buClr>
              <a:buSzPts val="1100"/>
              <a:buFont typeface="Arial"/>
              <a:buNone/>
            </a:pPr>
            <a:r>
              <a:t/>
            </a:r>
            <a:endParaRPr sz="1100">
              <a:solidFill>
                <a:schemeClr val="dk1"/>
              </a:solidFill>
              <a:latin typeface="Century Gothic"/>
              <a:ea typeface="Century Gothic"/>
              <a:cs typeface="Century Gothic"/>
              <a:sym typeface="Century Gothic"/>
            </a:endParaRPr>
          </a:p>
        </p:txBody>
      </p:sp>
      <p:pic>
        <p:nvPicPr>
          <p:cNvPr descr="The First Google Team in 1999 ~ Vintage Everyday" id="73" name="Google Shape;73;p3"/>
          <p:cNvPicPr preferRelativeResize="0"/>
          <p:nvPr/>
        </p:nvPicPr>
        <p:blipFill rotWithShape="1">
          <a:blip r:embed="rId3">
            <a:alphaModFix/>
          </a:blip>
          <a:srcRect b="0" l="0" r="0" t="0"/>
          <a:stretch/>
        </p:blipFill>
        <p:spPr>
          <a:xfrm>
            <a:off x="6086646" y="3143006"/>
            <a:ext cx="2776612" cy="200049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40" name="Google Shape;440;p3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441" name="Google Shape;441;p30"/>
          <p:cNvGrpSpPr/>
          <p:nvPr/>
        </p:nvGrpSpPr>
        <p:grpSpPr>
          <a:xfrm>
            <a:off x="85847" y="469368"/>
            <a:ext cx="8367885" cy="359313"/>
            <a:chOff x="274216" y="780591"/>
            <a:chExt cx="9372448" cy="479082"/>
          </a:xfrm>
        </p:grpSpPr>
        <p:sp>
          <p:nvSpPr>
            <p:cNvPr id="442" name="Google Shape;442;p3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43" name="Google Shape;443;p3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44" name="Google Shape;444;p3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45" name="Google Shape;445;p3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446" name="Google Shape;446;p30"/>
          <p:cNvSpPr txBox="1"/>
          <p:nvPr/>
        </p:nvSpPr>
        <p:spPr>
          <a:xfrm>
            <a:off x="440725" y="916103"/>
            <a:ext cx="3195171" cy="2629566"/>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Si queréis ver el historial de commits de un repositorio ordenado cronológicamente, usad</a:t>
            </a:r>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log</a:t>
            </a:r>
            <a:r>
              <a:rPr lang="es-ES" sz="1600">
                <a:solidFill>
                  <a:schemeClr val="dk1"/>
                </a:solidFill>
                <a:latin typeface="Century Gothic"/>
                <a:ea typeface="Century Gothic"/>
                <a:cs typeface="Century Gothic"/>
                <a:sym typeface="Century Gothic"/>
              </a:rPr>
              <a:t>.</a:t>
            </a:r>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p:txBody>
      </p:sp>
      <p:pic>
        <p:nvPicPr>
          <p:cNvPr id="447" name="Google Shape;447;p30"/>
          <p:cNvPicPr preferRelativeResize="0"/>
          <p:nvPr/>
        </p:nvPicPr>
        <p:blipFill rotWithShape="1">
          <a:blip r:embed="rId3">
            <a:alphaModFix/>
          </a:blip>
          <a:srcRect b="0" l="0" r="0" t="0"/>
          <a:stretch/>
        </p:blipFill>
        <p:spPr>
          <a:xfrm>
            <a:off x="3851920" y="208586"/>
            <a:ext cx="4964722" cy="47681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53" name="Google Shape;453;p3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454" name="Google Shape;454;p31"/>
          <p:cNvGrpSpPr/>
          <p:nvPr/>
        </p:nvGrpSpPr>
        <p:grpSpPr>
          <a:xfrm>
            <a:off x="85847" y="469368"/>
            <a:ext cx="8367885" cy="359313"/>
            <a:chOff x="274216" y="780591"/>
            <a:chExt cx="9372448" cy="479082"/>
          </a:xfrm>
        </p:grpSpPr>
        <p:sp>
          <p:nvSpPr>
            <p:cNvPr id="455" name="Google Shape;455;p3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56" name="Google Shape;456;p3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57" name="Google Shape;457;p3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58" name="Google Shape;458;p3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459" name="Google Shape;459;p31"/>
          <p:cNvSpPr txBox="1"/>
          <p:nvPr/>
        </p:nvSpPr>
        <p:spPr>
          <a:xfrm>
            <a:off x="440725" y="916103"/>
            <a:ext cx="7906791" cy="115223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Para ver los datos del último commit con </a:t>
            </a:r>
            <a:r>
              <a:rPr b="1" i="1" lang="es-ES" sz="1600">
                <a:solidFill>
                  <a:schemeClr val="dk1"/>
                </a:solidFill>
                <a:latin typeface="Century Gothic"/>
                <a:ea typeface="Century Gothic"/>
                <a:cs typeface="Century Gothic"/>
                <a:sym typeface="Century Gothic"/>
              </a:rPr>
              <a:t>git show</a:t>
            </a:r>
            <a:r>
              <a:rPr lang="es-ES" sz="1600">
                <a:solidFill>
                  <a:schemeClr val="dk1"/>
                </a:solidFill>
                <a:latin typeface="Century Gothic"/>
                <a:ea typeface="Century Gothic"/>
                <a:cs typeface="Century Gothic"/>
                <a:sym typeface="Century Gothic"/>
              </a:rPr>
              <a:t>…</a:t>
            </a:r>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p:txBody>
      </p:sp>
      <p:pic>
        <p:nvPicPr>
          <p:cNvPr id="460" name="Google Shape;460;p31"/>
          <p:cNvPicPr preferRelativeResize="0"/>
          <p:nvPr/>
        </p:nvPicPr>
        <p:blipFill rotWithShape="1">
          <a:blip r:embed="rId3">
            <a:alphaModFix/>
          </a:blip>
          <a:srcRect b="0" l="0" r="0" t="0"/>
          <a:stretch/>
        </p:blipFill>
        <p:spPr>
          <a:xfrm>
            <a:off x="85846" y="1485382"/>
            <a:ext cx="9144000" cy="233620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66" name="Google Shape;466;p3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467" name="Google Shape;467;p32"/>
          <p:cNvGrpSpPr/>
          <p:nvPr/>
        </p:nvGrpSpPr>
        <p:grpSpPr>
          <a:xfrm>
            <a:off x="85847" y="469368"/>
            <a:ext cx="8367885" cy="359313"/>
            <a:chOff x="274216" y="780591"/>
            <a:chExt cx="9372448" cy="479082"/>
          </a:xfrm>
        </p:grpSpPr>
        <p:sp>
          <p:nvSpPr>
            <p:cNvPr id="468" name="Google Shape;468;p3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69" name="Google Shape;469;p3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70" name="Google Shape;470;p3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71" name="Google Shape;471;p3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472" name="Google Shape;472;p32"/>
          <p:cNvSpPr txBox="1"/>
          <p:nvPr/>
        </p:nvSpPr>
        <p:spPr>
          <a:xfrm>
            <a:off x="440725" y="916103"/>
            <a:ext cx="7906791" cy="115223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O podéis especificar un commit en concreto</a:t>
            </a:r>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p:txBody>
      </p:sp>
      <p:pic>
        <p:nvPicPr>
          <p:cNvPr id="473" name="Google Shape;473;p32"/>
          <p:cNvPicPr preferRelativeResize="0"/>
          <p:nvPr/>
        </p:nvPicPr>
        <p:blipFill rotWithShape="1">
          <a:blip r:embed="rId3">
            <a:alphaModFix/>
          </a:blip>
          <a:srcRect b="0" l="0" r="0" t="0"/>
          <a:stretch/>
        </p:blipFill>
        <p:spPr>
          <a:xfrm>
            <a:off x="602883" y="1366759"/>
            <a:ext cx="8100392" cy="322144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79" name="Google Shape;479;p3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480" name="Google Shape;480;p33"/>
          <p:cNvGrpSpPr/>
          <p:nvPr/>
        </p:nvGrpSpPr>
        <p:grpSpPr>
          <a:xfrm>
            <a:off x="85847" y="469368"/>
            <a:ext cx="8367885" cy="359313"/>
            <a:chOff x="274216" y="780591"/>
            <a:chExt cx="9372448" cy="479082"/>
          </a:xfrm>
        </p:grpSpPr>
        <p:sp>
          <p:nvSpPr>
            <p:cNvPr id="481" name="Google Shape;481;p3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82" name="Google Shape;482;p3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83" name="Google Shape;483;p3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84" name="Google Shape;484;p3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Ejercicio 2</a:t>
            </a:r>
            <a:endParaRPr/>
          </a:p>
        </p:txBody>
      </p:sp>
      <p:sp>
        <p:nvSpPr>
          <p:cNvPr id="485" name="Google Shape;485;p33"/>
          <p:cNvSpPr txBox="1"/>
          <p:nvPr/>
        </p:nvSpPr>
        <p:spPr>
          <a:xfrm>
            <a:off x="440725" y="843559"/>
            <a:ext cx="8703275" cy="3987182"/>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000">
                <a:solidFill>
                  <a:schemeClr val="dk1"/>
                </a:solidFill>
                <a:latin typeface="Century Gothic"/>
                <a:ea typeface="Century Gothic"/>
                <a:cs typeface="Century Gothic"/>
                <a:sym typeface="Century Gothic"/>
              </a:rPr>
              <a:t>Usando el repositorio </a:t>
            </a:r>
            <a:r>
              <a:rPr b="1" i="1" lang="es-ES" sz="1000">
                <a:solidFill>
                  <a:schemeClr val="dk1"/>
                </a:solidFill>
                <a:latin typeface="Century Gothic"/>
                <a:ea typeface="Century Gothic"/>
                <a:cs typeface="Century Gothic"/>
                <a:sym typeface="Century Gothic"/>
              </a:rPr>
              <a:t>ETS-Pulpo</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Crea un html que ponga </a:t>
            </a:r>
            <a:r>
              <a:rPr b="1" i="1" lang="es-ES" sz="1000">
                <a:solidFill>
                  <a:schemeClr val="dk1"/>
                </a:solidFill>
                <a:latin typeface="Century Gothic"/>
                <a:ea typeface="Century Gothic"/>
                <a:cs typeface="Century Gothic"/>
                <a:sym typeface="Century Gothic"/>
              </a:rPr>
              <a:t>Que ganas de comerme un pulpito rico</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Visualiza el estado del repositorio</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Añade el fichero al staging área</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Añade una foto de un pulpo, y, sin añadir el fichero otra vez,  compromete los cambios. Visualiza el estado. ¿Qué se ha guardado?</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Añade ahora un párrafo con tu nombre</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Visualiza el estado </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Descarta los cambios del staging área (</a:t>
            </a:r>
            <a:r>
              <a:rPr b="1" i="1" lang="es-ES" sz="1000">
                <a:solidFill>
                  <a:schemeClr val="dk1"/>
                </a:solidFill>
                <a:latin typeface="Century Gothic"/>
                <a:ea typeface="Century Gothic"/>
                <a:cs typeface="Century Gothic"/>
                <a:sym typeface="Century Gothic"/>
              </a:rPr>
              <a:t>unstage </a:t>
            </a:r>
            <a:r>
              <a:rPr lang="es-ES" sz="1000">
                <a:solidFill>
                  <a:schemeClr val="dk1"/>
                </a:solidFill>
                <a:latin typeface="Century Gothic"/>
                <a:ea typeface="Century Gothic"/>
                <a:cs typeface="Century Gothic"/>
                <a:sym typeface="Century Gothic"/>
              </a:rPr>
              <a:t> o </a:t>
            </a:r>
            <a:r>
              <a:rPr b="1" i="1" lang="es-ES" sz="1000">
                <a:solidFill>
                  <a:schemeClr val="dk1"/>
                </a:solidFill>
                <a:latin typeface="Century Gothic"/>
                <a:ea typeface="Century Gothic"/>
                <a:cs typeface="Century Gothic"/>
                <a:sym typeface="Century Gothic"/>
              </a:rPr>
              <a:t>git restore --staged vuestroFichero</a:t>
            </a:r>
            <a:r>
              <a:rPr lang="es-ES" sz="1000">
                <a:solidFill>
                  <a:schemeClr val="dk1"/>
                </a:solidFill>
                <a:latin typeface="Century Gothic"/>
                <a:ea typeface="Century Gothic"/>
                <a:cs typeface="Century Gothic"/>
                <a:sym typeface="Century Gothic"/>
              </a:rPr>
              <a:t>) ¿Has perdido los cambios?</a:t>
            </a:r>
            <a:endParaRPr/>
          </a:p>
          <a:p>
            <a:pPr indent="-171450" lvl="0" marL="288000" marR="0" rtl="0" algn="l">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Elimina cambios (</a:t>
            </a:r>
            <a:r>
              <a:rPr b="1" i="1" lang="es-ES" sz="1000">
                <a:solidFill>
                  <a:schemeClr val="dk1"/>
                </a:solidFill>
                <a:latin typeface="Century Gothic"/>
                <a:ea typeface="Century Gothic"/>
                <a:cs typeface="Century Gothic"/>
                <a:sym typeface="Century Gothic"/>
              </a:rPr>
              <a:t>discard </a:t>
            </a:r>
            <a:r>
              <a:rPr lang="es-ES" sz="1000">
                <a:solidFill>
                  <a:schemeClr val="dk1"/>
                </a:solidFill>
                <a:latin typeface="Century Gothic"/>
                <a:ea typeface="Century Gothic"/>
                <a:cs typeface="Century Gothic"/>
                <a:sym typeface="Century Gothic"/>
              </a:rPr>
              <a:t> o </a:t>
            </a:r>
            <a:r>
              <a:rPr b="1" i="1" lang="es-ES" sz="1000">
                <a:solidFill>
                  <a:schemeClr val="dk1"/>
                </a:solidFill>
                <a:latin typeface="Century Gothic"/>
                <a:ea typeface="Century Gothic"/>
                <a:cs typeface="Century Gothic"/>
                <a:sym typeface="Century Gothic"/>
              </a:rPr>
              <a:t>git restore vuestroFichero) ¿Ahora los has perdido?</a:t>
            </a:r>
            <a:endParaRPr sz="1000">
              <a:solidFill>
                <a:schemeClr val="dk1"/>
              </a:solidFill>
              <a:latin typeface="Century Gothic"/>
              <a:ea typeface="Century Gothic"/>
              <a:cs typeface="Century Gothic"/>
              <a:sym typeface="Century Gothic"/>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Modifica el fichero y añade una foto de </a:t>
            </a:r>
            <a:r>
              <a:rPr b="1" i="1" lang="es-ES" sz="10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The Deep</a:t>
            </a:r>
            <a:endParaRPr sz="1000">
              <a:solidFill>
                <a:schemeClr val="dk1"/>
              </a:solidFill>
              <a:latin typeface="Century Gothic"/>
              <a:ea typeface="Century Gothic"/>
              <a:cs typeface="Century Gothic"/>
              <a:sym typeface="Century Gothic"/>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Visualiza el estado</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Compromete los cambios</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Muestra los cambios realizados en el fichero</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Modifica el fichero y pon tu nombre y apellidos</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Añade y compromete los cambios</a:t>
            </a:r>
            <a:endParaRPr/>
          </a:p>
          <a:p>
            <a:pPr indent="-171450" lvl="0" marL="288000" marR="0" rtl="0" algn="just">
              <a:lnSpc>
                <a:spcPct val="150000"/>
              </a:lnSpc>
              <a:spcBef>
                <a:spcPts val="0"/>
              </a:spcBef>
              <a:spcAft>
                <a:spcPts val="0"/>
              </a:spcAft>
              <a:buClr>
                <a:srgbClr val="0071AA"/>
              </a:buClr>
              <a:buSzPts val="1000"/>
              <a:buFont typeface="Arial"/>
              <a:buChar char="•"/>
            </a:pPr>
            <a:r>
              <a:rPr lang="es-ES" sz="1000">
                <a:solidFill>
                  <a:schemeClr val="dk1"/>
                </a:solidFill>
                <a:latin typeface="Century Gothic"/>
                <a:ea typeface="Century Gothic"/>
                <a:cs typeface="Century Gothic"/>
                <a:sym typeface="Century Gothic"/>
              </a:rPr>
              <a:t>Revisa la información del primer commit que hicisteis</a:t>
            </a:r>
            <a:endParaRPr/>
          </a:p>
          <a:p>
            <a:pPr indent="0" lvl="0" marL="116549" marR="0" rtl="0" algn="just">
              <a:lnSpc>
                <a:spcPct val="150000"/>
              </a:lnSpc>
              <a:spcBef>
                <a:spcPts val="0"/>
              </a:spcBef>
              <a:spcAft>
                <a:spcPts val="0"/>
              </a:spcAft>
              <a:buNone/>
            </a:pPr>
            <a:r>
              <a:rPr lang="es-ES" sz="1000">
                <a:solidFill>
                  <a:schemeClr val="dk1"/>
                </a:solidFill>
                <a:latin typeface="Century Gothic"/>
                <a:ea typeface="Century Gothic"/>
                <a:cs typeface="Century Gothic"/>
                <a:sym typeface="Century Gothic"/>
              </a:rPr>
              <a:t>Realiza estos mismos pasos en el otro repositorio usando la terminal (ya sea del Kraken o desde la consola de git)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491" name="Google Shape;491;p3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492" name="Google Shape;492;p34"/>
          <p:cNvGrpSpPr/>
          <p:nvPr/>
        </p:nvGrpSpPr>
        <p:grpSpPr>
          <a:xfrm>
            <a:off x="85847" y="469368"/>
            <a:ext cx="8367885" cy="359313"/>
            <a:chOff x="274216" y="780591"/>
            <a:chExt cx="9372448" cy="479082"/>
          </a:xfrm>
        </p:grpSpPr>
        <p:sp>
          <p:nvSpPr>
            <p:cNvPr id="493" name="Google Shape;493;p3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494" name="Google Shape;494;p3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495" name="Google Shape;495;p3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496" name="Google Shape;496;p3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497" name="Google Shape;497;p34"/>
          <p:cNvSpPr txBox="1"/>
          <p:nvPr/>
        </p:nvSpPr>
        <p:spPr>
          <a:xfrm>
            <a:off x="440725" y="916103"/>
            <a:ext cx="7906791" cy="2260234"/>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Podéis usar </a:t>
            </a:r>
            <a:r>
              <a:rPr b="1" i="1" lang="es-ES" sz="1600">
                <a:solidFill>
                  <a:schemeClr val="dk1"/>
                </a:solidFill>
                <a:latin typeface="Century Gothic"/>
                <a:ea typeface="Century Gothic"/>
                <a:cs typeface="Century Gothic"/>
                <a:sym typeface="Century Gothic"/>
              </a:rPr>
              <a:t>git diff</a:t>
            </a:r>
            <a:r>
              <a:rPr lang="es-ES" sz="1600">
                <a:solidFill>
                  <a:schemeClr val="dk1"/>
                </a:solidFill>
                <a:latin typeface="Century Gothic"/>
                <a:ea typeface="Century Gothic"/>
                <a:cs typeface="Century Gothic"/>
                <a:sym typeface="Century Gothic"/>
              </a:rPr>
              <a:t> para mostrar las diferencias entre vuestra copia local y el staging área</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Con </a:t>
            </a:r>
            <a:r>
              <a:rPr b="1" i="1" lang="es-ES" sz="1600">
                <a:solidFill>
                  <a:schemeClr val="dk1"/>
                </a:solidFill>
                <a:latin typeface="Century Gothic"/>
                <a:ea typeface="Century Gothic"/>
                <a:cs typeface="Century Gothic"/>
                <a:sym typeface="Century Gothic"/>
              </a:rPr>
              <a:t>git diff HEAD</a:t>
            </a:r>
            <a:r>
              <a:rPr lang="es-ES" sz="1600">
                <a:solidFill>
                  <a:schemeClr val="dk1"/>
                </a:solidFill>
                <a:latin typeface="Century Gothic"/>
                <a:ea typeface="Century Gothic"/>
                <a:cs typeface="Century Gothic"/>
                <a:sym typeface="Century Gothic"/>
              </a:rPr>
              <a:t> podéis ver la diferencia entre vuestro directorio de trabajo y el último commit</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p:txBody>
      </p:sp>
      <p:pic>
        <p:nvPicPr>
          <p:cNvPr descr="Git Diff: A Complete Comparison Tutorial for Git | CloudBees" id="498" name="Google Shape;498;p34"/>
          <p:cNvPicPr preferRelativeResize="0"/>
          <p:nvPr/>
        </p:nvPicPr>
        <p:blipFill rotWithShape="1">
          <a:blip r:embed="rId3">
            <a:alphaModFix/>
          </a:blip>
          <a:srcRect b="0" l="0" r="0" t="0"/>
          <a:stretch/>
        </p:blipFill>
        <p:spPr>
          <a:xfrm>
            <a:off x="2827347" y="2193453"/>
            <a:ext cx="4647605" cy="274458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04" name="Google Shape;504;p3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505" name="Google Shape;505;p35"/>
          <p:cNvGrpSpPr/>
          <p:nvPr/>
        </p:nvGrpSpPr>
        <p:grpSpPr>
          <a:xfrm>
            <a:off x="85847" y="469368"/>
            <a:ext cx="8367885" cy="359313"/>
            <a:chOff x="274216" y="780591"/>
            <a:chExt cx="9372448" cy="479082"/>
          </a:xfrm>
        </p:grpSpPr>
        <p:sp>
          <p:nvSpPr>
            <p:cNvPr id="506" name="Google Shape;506;p3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07" name="Google Shape;507;p3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08" name="Google Shape;508;p3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09" name="Google Shape;509;p3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510" name="Google Shape;510;p35"/>
          <p:cNvSpPr txBox="1"/>
          <p:nvPr/>
        </p:nvSpPr>
        <p:spPr>
          <a:xfrm>
            <a:off x="440725" y="916103"/>
            <a:ext cx="7906791" cy="336823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A veces pasará que queréis volver al estado o contenido que tenía un fichero en un commit anterior.</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Para ello podéis usar el comando </a:t>
            </a:r>
            <a:r>
              <a:rPr b="1" i="1" lang="es-ES" sz="1600">
                <a:solidFill>
                  <a:schemeClr val="dk1"/>
                </a:solidFill>
                <a:latin typeface="Century Gothic"/>
                <a:ea typeface="Century Gothic"/>
                <a:cs typeface="Century Gothic"/>
                <a:sym typeface="Century Gothic"/>
              </a:rPr>
              <a:t>git checkout &lt;commit&gt; &lt;file&gt;</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Esto lo podéis usar para eliminar los cambios en un archivo que no habéis guardado todavía en el staging área, actualizando el fichero a la última versión.</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Es un comando </a:t>
            </a:r>
            <a:r>
              <a:rPr b="1" i="1" lang="es-ES" sz="1600">
                <a:solidFill>
                  <a:srgbClr val="FF0000"/>
                </a:solidFill>
                <a:latin typeface="Century Gothic"/>
                <a:ea typeface="Century Gothic"/>
                <a:cs typeface="Century Gothic"/>
                <a:sym typeface="Century Gothic"/>
              </a:rPr>
              <a:t>PELIGROSO</a:t>
            </a:r>
            <a:r>
              <a:rPr lang="es-ES" sz="1600">
                <a:solidFill>
                  <a:srgbClr val="FF0000"/>
                </a:solidFill>
                <a:latin typeface="Century Gothic"/>
                <a:ea typeface="Century Gothic"/>
                <a:cs typeface="Century Gothic"/>
                <a:sym typeface="Century Gothic"/>
              </a:rPr>
              <a:t> </a:t>
            </a:r>
            <a:r>
              <a:rPr lang="es-ES" sz="1600">
                <a:solidFill>
                  <a:schemeClr val="dk1"/>
                </a:solidFill>
                <a:latin typeface="Century Gothic"/>
                <a:ea typeface="Century Gothic"/>
                <a:cs typeface="Century Gothic"/>
                <a:sym typeface="Century Gothic"/>
              </a:rPr>
              <a:t>ya que vais a perder TODO lo que teníais en el fichero que acabáis de </a:t>
            </a:r>
            <a:r>
              <a:rPr b="1" i="1" lang="es-ES" sz="1600">
                <a:solidFill>
                  <a:srgbClr val="FF0000"/>
                </a:solidFill>
                <a:latin typeface="Century Gothic"/>
                <a:ea typeface="Century Gothic"/>
                <a:cs typeface="Century Gothic"/>
                <a:sym typeface="Century Gothic"/>
              </a:rPr>
              <a:t>MACHACAR</a:t>
            </a:r>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16" name="Google Shape;516;p3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517" name="Google Shape;517;p36"/>
          <p:cNvGrpSpPr/>
          <p:nvPr/>
        </p:nvGrpSpPr>
        <p:grpSpPr>
          <a:xfrm>
            <a:off x="85847" y="469368"/>
            <a:ext cx="8367885" cy="359313"/>
            <a:chOff x="274216" y="780591"/>
            <a:chExt cx="9372448" cy="479082"/>
          </a:xfrm>
        </p:grpSpPr>
        <p:sp>
          <p:nvSpPr>
            <p:cNvPr id="518" name="Google Shape;518;p3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19" name="Google Shape;519;p3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20" name="Google Shape;520;p3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21" name="Google Shape;521;p3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522" name="Google Shape;522;p36"/>
          <p:cNvSpPr txBox="1"/>
          <p:nvPr/>
        </p:nvSpPr>
        <p:spPr>
          <a:xfrm>
            <a:off x="-66671" y="863266"/>
            <a:ext cx="4563323" cy="4476225"/>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A diferencia de </a:t>
            </a:r>
            <a:r>
              <a:rPr b="1" i="1" lang="es-ES" sz="1600">
                <a:solidFill>
                  <a:schemeClr val="dk1"/>
                </a:solidFill>
                <a:latin typeface="Century Gothic"/>
                <a:ea typeface="Century Gothic"/>
                <a:cs typeface="Century Gothic"/>
                <a:sym typeface="Century Gothic"/>
              </a:rPr>
              <a:t>checkout</a:t>
            </a:r>
            <a:r>
              <a:rPr lang="es-ES" sz="1600">
                <a:solidFill>
                  <a:schemeClr val="dk1"/>
                </a:solidFill>
                <a:latin typeface="Century Gothic"/>
                <a:ea typeface="Century Gothic"/>
                <a:cs typeface="Century Gothic"/>
                <a:sym typeface="Century Gothic"/>
              </a:rPr>
              <a:t>, </a:t>
            </a:r>
            <a:r>
              <a:rPr b="1" i="1" lang="es-ES" sz="1600">
                <a:solidFill>
                  <a:schemeClr val="dk1"/>
                </a:solidFill>
                <a:latin typeface="Century Gothic"/>
                <a:ea typeface="Century Gothic"/>
                <a:cs typeface="Century Gothic"/>
                <a:sym typeface="Century Gothic"/>
              </a:rPr>
              <a:t>git reset &lt;fichero&gt;</a:t>
            </a:r>
            <a:r>
              <a:rPr lang="es-ES" sz="1600">
                <a:solidFill>
                  <a:schemeClr val="dk1"/>
                </a:solidFill>
                <a:latin typeface="Century Gothic"/>
                <a:ea typeface="Century Gothic"/>
                <a:cs typeface="Century Gothic"/>
                <a:sym typeface="Century Gothic"/>
              </a:rPr>
              <a:t> lo que hará es borrar los cambios que tengáis en el área intermedia, pero manteniendo los ficheros del directorio local de trabajo.</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Otro comando </a:t>
            </a:r>
            <a:r>
              <a:rPr b="1" i="1" lang="es-ES" sz="1600">
                <a:solidFill>
                  <a:srgbClr val="FF0000"/>
                </a:solidFill>
                <a:latin typeface="Century Gothic"/>
                <a:ea typeface="Century Gothic"/>
                <a:cs typeface="Century Gothic"/>
                <a:sym typeface="Century Gothic"/>
              </a:rPr>
              <a:t>PELIGROSO </a:t>
            </a:r>
            <a:r>
              <a:rPr lang="es-ES" sz="1600">
                <a:solidFill>
                  <a:srgbClr val="FF0000"/>
                </a:solidFill>
                <a:latin typeface="Century Gothic"/>
                <a:ea typeface="Century Gothic"/>
                <a:cs typeface="Century Gothic"/>
                <a:sym typeface="Century Gothic"/>
              </a:rPr>
              <a:t> </a:t>
            </a:r>
            <a:r>
              <a:rPr lang="es-ES" sz="1600">
                <a:solidFill>
                  <a:schemeClr val="dk1"/>
                </a:solidFill>
                <a:latin typeface="Century Gothic"/>
                <a:ea typeface="Century Gothic"/>
                <a:cs typeface="Century Gothic"/>
                <a:sym typeface="Century Gothic"/>
              </a:rPr>
              <a:t>es</a:t>
            </a:r>
            <a:r>
              <a:rPr lang="es-ES" sz="1600">
                <a:solidFill>
                  <a:srgbClr val="FF0000"/>
                </a:solidFill>
                <a:latin typeface="Century Gothic"/>
                <a:ea typeface="Century Gothic"/>
                <a:cs typeface="Century Gothic"/>
                <a:sym typeface="Century Gothic"/>
              </a:rPr>
              <a:t> </a:t>
            </a:r>
            <a:r>
              <a:rPr b="1" i="1" lang="es-ES" sz="1600">
                <a:solidFill>
                  <a:schemeClr val="dk1"/>
                </a:solidFill>
                <a:latin typeface="Century Gothic"/>
                <a:ea typeface="Century Gothic"/>
                <a:cs typeface="Century Gothic"/>
                <a:sym typeface="Century Gothic"/>
              </a:rPr>
              <a:t>git reset --hard &lt;commit&gt;</a:t>
            </a:r>
            <a:r>
              <a:rPr lang="es-ES" sz="1600">
                <a:solidFill>
                  <a:schemeClr val="dk1"/>
                </a:solidFill>
                <a:latin typeface="Century Gothic"/>
                <a:ea typeface="Century Gothic"/>
                <a:cs typeface="Century Gothic"/>
                <a:sym typeface="Century Gothic"/>
              </a:rPr>
              <a:t>, que lo que hace es eliminar todo lo que has hecho hasta el commit que se especifica. Permite volver a unos commits atrás, pero </a:t>
            </a:r>
            <a:r>
              <a:rPr b="1" i="1" lang="es-ES" sz="1600">
                <a:solidFill>
                  <a:schemeClr val="dk1"/>
                </a:solidFill>
                <a:latin typeface="Century Gothic"/>
                <a:ea typeface="Century Gothic"/>
                <a:cs typeface="Century Gothic"/>
                <a:sym typeface="Century Gothic"/>
              </a:rPr>
              <a:t>ELIMINA TODO LO QUE HAYA EN LA RAMA</a:t>
            </a:r>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p:txBody>
      </p:sp>
      <p:pic>
        <p:nvPicPr>
          <p:cNvPr descr="git reset soft: When to Use Git Reset, Git Revert &amp; Git Checkout - DEV  Community 👩‍💻👨‍💻" id="523" name="Google Shape;523;p36"/>
          <p:cNvPicPr preferRelativeResize="0"/>
          <p:nvPr/>
        </p:nvPicPr>
        <p:blipFill rotWithShape="1">
          <a:blip r:embed="rId3">
            <a:alphaModFix/>
          </a:blip>
          <a:srcRect b="0" l="0" r="17627" t="0"/>
          <a:stretch/>
        </p:blipFill>
        <p:spPr>
          <a:xfrm>
            <a:off x="4463809" y="1137279"/>
            <a:ext cx="4201238" cy="286894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29" name="Google Shape;529;p3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530" name="Google Shape;530;p37"/>
          <p:cNvGrpSpPr/>
          <p:nvPr/>
        </p:nvGrpSpPr>
        <p:grpSpPr>
          <a:xfrm>
            <a:off x="85847" y="469368"/>
            <a:ext cx="8367885" cy="359313"/>
            <a:chOff x="274216" y="780591"/>
            <a:chExt cx="9372448" cy="479082"/>
          </a:xfrm>
        </p:grpSpPr>
        <p:sp>
          <p:nvSpPr>
            <p:cNvPr id="531" name="Google Shape;531;p3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32" name="Google Shape;532;p3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33" name="Google Shape;533;p3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34" name="Google Shape;534;p3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535" name="Google Shape;535;p37"/>
          <p:cNvSpPr txBox="1"/>
          <p:nvPr/>
        </p:nvSpPr>
        <p:spPr>
          <a:xfrm>
            <a:off x="384924" y="863265"/>
            <a:ext cx="8291532" cy="336823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Hay otro comando similar, </a:t>
            </a:r>
            <a:r>
              <a:rPr b="1" i="1" lang="es-ES" sz="1600">
                <a:solidFill>
                  <a:schemeClr val="dk1"/>
                </a:solidFill>
                <a:latin typeface="Century Gothic"/>
                <a:ea typeface="Century Gothic"/>
                <a:cs typeface="Century Gothic"/>
                <a:sym typeface="Century Gothic"/>
              </a:rPr>
              <a:t>git revert &lt;file&gt; </a:t>
            </a:r>
            <a:r>
              <a:rPr lang="es-ES" sz="1600">
                <a:solidFill>
                  <a:schemeClr val="dk1"/>
                </a:solidFill>
                <a:latin typeface="Century Gothic"/>
                <a:ea typeface="Century Gothic"/>
                <a:cs typeface="Century Gothic"/>
                <a:sym typeface="Century Gothic"/>
              </a:rPr>
              <a:t>que lo que hace es deshacer los cambios de un commit anterior, y crear un nuevo commit con el estado resultante de haber deshecho los cambios.</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Por ejemplo, estáis revisando un proyecto, y os habéis dado cuenta que se metió el error en un commit (el color de un botón es erróneo).</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Con el revert permite volver al estado que había antes del commit erróneo, creando uno nuevo, y así todo este proceso de arreglar el commit se hace automáticamente</a:t>
            </a:r>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41" name="Google Shape;541;p3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542" name="Google Shape;542;p38"/>
          <p:cNvGrpSpPr/>
          <p:nvPr/>
        </p:nvGrpSpPr>
        <p:grpSpPr>
          <a:xfrm>
            <a:off x="85847" y="469368"/>
            <a:ext cx="8367885" cy="359313"/>
            <a:chOff x="274216" y="780591"/>
            <a:chExt cx="9372448" cy="479082"/>
          </a:xfrm>
        </p:grpSpPr>
        <p:sp>
          <p:nvSpPr>
            <p:cNvPr id="543" name="Google Shape;543;p3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44" name="Google Shape;544;p3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45" name="Google Shape;545;p3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46" name="Google Shape;546;p3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547" name="Google Shape;547;p38"/>
          <p:cNvSpPr txBox="1"/>
          <p:nvPr/>
        </p:nvSpPr>
        <p:spPr>
          <a:xfrm>
            <a:off x="379424" y="854238"/>
            <a:ext cx="4990651" cy="360508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400">
                <a:solidFill>
                  <a:schemeClr val="dk1"/>
                </a:solidFill>
                <a:latin typeface="Century Gothic"/>
                <a:ea typeface="Century Gothic"/>
                <a:cs typeface="Century Gothic"/>
                <a:sym typeface="Century Gothic"/>
              </a:rPr>
              <a:t>En resumen…</a:t>
            </a:r>
            <a:endParaRPr/>
          </a:p>
          <a:p>
            <a:pPr indent="-285750" lvl="0" marL="402300" marR="0" rtl="0" algn="just">
              <a:lnSpc>
                <a:spcPct val="150000"/>
              </a:lnSpc>
              <a:spcBef>
                <a:spcPts val="0"/>
              </a:spcBef>
              <a:spcAft>
                <a:spcPts val="0"/>
              </a:spcAft>
              <a:buClr>
                <a:srgbClr val="0071AA"/>
              </a:buClr>
              <a:buSzPts val="1400"/>
              <a:buFont typeface="Arial"/>
              <a:buChar char="•"/>
            </a:pPr>
            <a:r>
              <a:rPr lang="es-ES" sz="1400">
                <a:solidFill>
                  <a:schemeClr val="dk1"/>
                </a:solidFill>
                <a:latin typeface="Century Gothic"/>
                <a:ea typeface="Century Gothic"/>
                <a:cs typeface="Century Gothic"/>
                <a:sym typeface="Century Gothic"/>
              </a:rPr>
              <a:t>Usad </a:t>
            </a:r>
            <a:r>
              <a:rPr b="1" i="1" lang="es-ES" sz="1400">
                <a:solidFill>
                  <a:schemeClr val="dk1"/>
                </a:solidFill>
                <a:latin typeface="Century Gothic"/>
                <a:ea typeface="Century Gothic"/>
                <a:cs typeface="Century Gothic"/>
                <a:sym typeface="Century Gothic"/>
              </a:rPr>
              <a:t>checkout</a:t>
            </a:r>
            <a:r>
              <a:rPr lang="es-ES" sz="1400">
                <a:solidFill>
                  <a:schemeClr val="dk1"/>
                </a:solidFill>
                <a:latin typeface="Century Gothic"/>
                <a:ea typeface="Century Gothic"/>
                <a:cs typeface="Century Gothic"/>
                <a:sym typeface="Century Gothic"/>
              </a:rPr>
              <a:t> para descargar TODOS los cambios de un fichero en un commit (el más nuevo, uno más viejo…)</a:t>
            </a:r>
            <a:endParaRPr/>
          </a:p>
          <a:p>
            <a:pPr indent="-285750" lvl="0" marL="402300" marR="0" rtl="0" algn="just">
              <a:lnSpc>
                <a:spcPct val="150000"/>
              </a:lnSpc>
              <a:spcBef>
                <a:spcPts val="0"/>
              </a:spcBef>
              <a:spcAft>
                <a:spcPts val="0"/>
              </a:spcAft>
              <a:buClr>
                <a:srgbClr val="0071AA"/>
              </a:buClr>
              <a:buSzPts val="1400"/>
              <a:buFont typeface="Arial"/>
              <a:buChar char="•"/>
            </a:pPr>
            <a:r>
              <a:rPr b="1" i="1" lang="es-ES" sz="1400">
                <a:solidFill>
                  <a:schemeClr val="dk1"/>
                </a:solidFill>
                <a:latin typeface="Century Gothic"/>
                <a:ea typeface="Century Gothic"/>
                <a:cs typeface="Century Gothic"/>
                <a:sym typeface="Century Gothic"/>
              </a:rPr>
              <a:t>Revert</a:t>
            </a:r>
            <a:r>
              <a:rPr lang="es-ES" sz="1400">
                <a:solidFill>
                  <a:schemeClr val="dk1"/>
                </a:solidFill>
                <a:latin typeface="Century Gothic"/>
                <a:ea typeface="Century Gothic"/>
                <a:cs typeface="Century Gothic"/>
                <a:sym typeface="Century Gothic"/>
              </a:rPr>
              <a:t> cuando queráis deshacer cambios que hayáis hecho, creando un nuevo commit eliminando todo lo que hicisteis.</a:t>
            </a:r>
            <a:endParaRPr/>
          </a:p>
          <a:p>
            <a:pPr indent="-285750" lvl="0" marL="402300" marR="0" rtl="0" algn="just">
              <a:lnSpc>
                <a:spcPct val="150000"/>
              </a:lnSpc>
              <a:spcBef>
                <a:spcPts val="0"/>
              </a:spcBef>
              <a:spcAft>
                <a:spcPts val="0"/>
              </a:spcAft>
              <a:buClr>
                <a:srgbClr val="0071AA"/>
              </a:buClr>
              <a:buSzPts val="1400"/>
              <a:buFont typeface="Arial"/>
              <a:buChar char="•"/>
            </a:pPr>
            <a:r>
              <a:rPr b="1" i="1" lang="es-ES" sz="1400">
                <a:solidFill>
                  <a:schemeClr val="dk1"/>
                </a:solidFill>
                <a:latin typeface="Century Gothic"/>
                <a:ea typeface="Century Gothic"/>
                <a:cs typeface="Century Gothic"/>
                <a:sym typeface="Century Gothic"/>
              </a:rPr>
              <a:t>Reset</a:t>
            </a:r>
            <a:r>
              <a:rPr lang="es-ES" sz="1400">
                <a:solidFill>
                  <a:schemeClr val="dk1"/>
                </a:solidFill>
                <a:latin typeface="Century Gothic"/>
                <a:ea typeface="Century Gothic"/>
                <a:cs typeface="Century Gothic"/>
                <a:sym typeface="Century Gothic"/>
              </a:rPr>
              <a:t> cuando queráis eliminar todos los cambios de vuestra área intermedia (a nivel privado, local)</a:t>
            </a:r>
            <a:endParaRPr/>
          </a:p>
          <a:p>
            <a:pPr indent="-285750" lvl="0" marL="402300" marR="0" rtl="0" algn="just">
              <a:lnSpc>
                <a:spcPct val="150000"/>
              </a:lnSpc>
              <a:spcBef>
                <a:spcPts val="0"/>
              </a:spcBef>
              <a:spcAft>
                <a:spcPts val="0"/>
              </a:spcAft>
              <a:buClr>
                <a:srgbClr val="0071AA"/>
              </a:buClr>
              <a:buSzPts val="1400"/>
              <a:buFont typeface="Arial"/>
              <a:buChar char="•"/>
            </a:pPr>
            <a:r>
              <a:rPr b="1" i="1" lang="es-ES" sz="1400">
                <a:solidFill>
                  <a:schemeClr val="dk1"/>
                </a:solidFill>
                <a:latin typeface="Century Gothic"/>
                <a:ea typeface="Century Gothic"/>
                <a:cs typeface="Century Gothic"/>
                <a:sym typeface="Century Gothic"/>
              </a:rPr>
              <a:t>Restore</a:t>
            </a:r>
            <a:r>
              <a:rPr lang="es-ES" sz="1400">
                <a:solidFill>
                  <a:schemeClr val="dk1"/>
                </a:solidFill>
                <a:latin typeface="Century Gothic"/>
                <a:ea typeface="Century Gothic"/>
                <a:cs typeface="Century Gothic"/>
                <a:sym typeface="Century Gothic"/>
              </a:rPr>
              <a:t> para deshacer un git add de un fichero</a:t>
            </a:r>
            <a:endParaRPr b="1" i="1" sz="14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b="1" i="1" lang="es-ES" sz="14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Más info </a:t>
            </a:r>
            <a:endParaRPr b="1" i="1" sz="1400">
              <a:solidFill>
                <a:schemeClr val="dk1"/>
              </a:solidFill>
              <a:latin typeface="Century Gothic"/>
              <a:ea typeface="Century Gothic"/>
              <a:cs typeface="Century Gothic"/>
              <a:sym typeface="Century Gothic"/>
            </a:endParaRPr>
          </a:p>
        </p:txBody>
      </p:sp>
      <p:pic>
        <p:nvPicPr>
          <p:cNvPr id="548" name="Google Shape;548;p38"/>
          <p:cNvPicPr preferRelativeResize="0"/>
          <p:nvPr/>
        </p:nvPicPr>
        <p:blipFill rotWithShape="1">
          <a:blip r:embed="rId4">
            <a:alphaModFix/>
          </a:blip>
          <a:srcRect b="0" l="0" r="0" t="0"/>
          <a:stretch/>
        </p:blipFill>
        <p:spPr>
          <a:xfrm>
            <a:off x="5391150" y="232191"/>
            <a:ext cx="3752850" cy="4657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54" name="Google Shape;554;p3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555" name="Google Shape;555;p39"/>
          <p:cNvGrpSpPr/>
          <p:nvPr/>
        </p:nvGrpSpPr>
        <p:grpSpPr>
          <a:xfrm>
            <a:off x="85847" y="469368"/>
            <a:ext cx="8367885" cy="359313"/>
            <a:chOff x="274216" y="780591"/>
            <a:chExt cx="9372448" cy="479082"/>
          </a:xfrm>
        </p:grpSpPr>
        <p:sp>
          <p:nvSpPr>
            <p:cNvPr id="556" name="Google Shape;556;p3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57" name="Google Shape;557;p3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58" name="Google Shape;558;p3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59" name="Google Shape;559;p3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pic>
        <p:nvPicPr>
          <p:cNvPr id="560" name="Google Shape;560;p39"/>
          <p:cNvPicPr preferRelativeResize="0"/>
          <p:nvPr/>
        </p:nvPicPr>
        <p:blipFill rotWithShape="1">
          <a:blip r:embed="rId3">
            <a:alphaModFix/>
          </a:blip>
          <a:srcRect b="0" l="0" r="0" t="0"/>
          <a:stretch/>
        </p:blipFill>
        <p:spPr>
          <a:xfrm>
            <a:off x="38954" y="945546"/>
            <a:ext cx="8922764" cy="1994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79" name="Google Shape;79;p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80" name="Google Shape;80;p4"/>
          <p:cNvGrpSpPr/>
          <p:nvPr/>
        </p:nvGrpSpPr>
        <p:grpSpPr>
          <a:xfrm>
            <a:off x="85847" y="469368"/>
            <a:ext cx="8367885" cy="359313"/>
            <a:chOff x="274216" y="780591"/>
            <a:chExt cx="9372448" cy="479082"/>
          </a:xfrm>
        </p:grpSpPr>
        <p:sp>
          <p:nvSpPr>
            <p:cNvPr id="81" name="Google Shape;81;p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82" name="Google Shape;82;p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83" name="Google Shape;83;p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84" name="Google Shape;84;p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Control de versiones</a:t>
            </a:r>
            <a:endParaRPr/>
          </a:p>
        </p:txBody>
      </p:sp>
      <p:sp>
        <p:nvSpPr>
          <p:cNvPr id="85" name="Google Shape;85;p4"/>
          <p:cNvSpPr txBox="1"/>
          <p:nvPr/>
        </p:nvSpPr>
        <p:spPr>
          <a:xfrm>
            <a:off x="440725" y="977933"/>
            <a:ext cx="7992925" cy="2345386"/>
          </a:xfrm>
          <a:prstGeom prst="rect">
            <a:avLst/>
          </a:prstGeom>
          <a:noFill/>
          <a:ln>
            <a:noFill/>
          </a:ln>
        </p:spPr>
        <p:txBody>
          <a:bodyPr anchorCtr="0" anchor="t" bIns="45700" lIns="91425" spcFirstLastPara="1" rIns="91425" wrap="square" tIns="45700">
            <a:spAutoFit/>
          </a:bodyPr>
          <a:lstStyle/>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Cómo os podéis imaginar, es inviable realizar la tarea de gestión y mantenimiento del código de forma manual. Para ello se usa un software de </a:t>
            </a:r>
            <a:r>
              <a:rPr b="1" i="1" lang="es-ES" sz="1100">
                <a:solidFill>
                  <a:srgbClr val="FF0000"/>
                </a:solidFill>
                <a:latin typeface="Century Gothic"/>
                <a:ea typeface="Century Gothic"/>
                <a:cs typeface="Century Gothic"/>
                <a:sym typeface="Century Gothic"/>
              </a:rPr>
              <a:t>VCS</a:t>
            </a:r>
            <a:r>
              <a:rPr lang="es-ES" sz="1100">
                <a:solidFill>
                  <a:schemeClr val="dk1"/>
                </a:solidFill>
                <a:latin typeface="Century Gothic"/>
                <a:ea typeface="Century Gothic"/>
                <a:cs typeface="Century Gothic"/>
                <a:sym typeface="Century Gothic"/>
              </a:rPr>
              <a:t> , o Sistema de Control de Versiones.</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Un VCS una herramienta de software que </a:t>
            </a:r>
            <a:r>
              <a:rPr b="1" i="1" lang="es-ES" sz="1100">
                <a:solidFill>
                  <a:srgbClr val="FF0000"/>
                </a:solidFill>
                <a:latin typeface="Century Gothic"/>
                <a:ea typeface="Century Gothic"/>
                <a:cs typeface="Century Gothic"/>
                <a:sym typeface="Century Gothic"/>
              </a:rPr>
              <a:t>monitoriza y gestiona cambios en un sistema de archivos</a:t>
            </a:r>
            <a:r>
              <a:rPr lang="es-ES" sz="1100">
                <a:solidFill>
                  <a:schemeClr val="dk1"/>
                </a:solidFill>
                <a:latin typeface="Century Gothic"/>
                <a:ea typeface="Century Gothic"/>
                <a:cs typeface="Century Gothic"/>
                <a:sym typeface="Century Gothic"/>
              </a:rPr>
              <a:t>. </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Al operar al nivel del sistema de archivos, un VCS revisará y auditará las acciones de adición, eliminación y modificación aplicadas a archivos y directorios.</a:t>
            </a:r>
            <a:endParaRPr/>
          </a:p>
          <a:p>
            <a:pPr indent="-171450" lvl="0" marL="288000" marR="0" rtl="0" algn="l">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Los VCS usan el concepto de </a:t>
            </a:r>
            <a:r>
              <a:rPr b="1" i="1" lang="es-ES" sz="1100">
                <a:solidFill>
                  <a:srgbClr val="FF0000"/>
                </a:solidFill>
                <a:latin typeface="Century Gothic"/>
                <a:ea typeface="Century Gothic"/>
                <a:cs typeface="Century Gothic"/>
                <a:sym typeface="Century Gothic"/>
              </a:rPr>
              <a:t>repositorio</a:t>
            </a:r>
            <a:r>
              <a:rPr lang="es-ES" sz="1100">
                <a:solidFill>
                  <a:schemeClr val="dk1"/>
                </a:solidFill>
                <a:latin typeface="Century Gothic"/>
                <a:ea typeface="Century Gothic"/>
                <a:cs typeface="Century Gothic"/>
                <a:sym typeface="Century Gothic"/>
              </a:rPr>
              <a:t>, para referirse a un sistema de archivos (una carpeta) que está siendo gestionada por un VCS. Un VCS monitorizará las adiciones, eliminaciones y modificaciones de las líneas de texto que contiene cada uno de los archivos de un repositorio</a:t>
            </a:r>
            <a:endParaRPr/>
          </a:p>
          <a:p>
            <a:pPr indent="-101600" lvl="0" marL="288000" marR="0" rtl="0" algn="l">
              <a:lnSpc>
                <a:spcPct val="150000"/>
              </a:lnSpc>
              <a:spcBef>
                <a:spcPts val="0"/>
              </a:spcBef>
              <a:spcAft>
                <a:spcPts val="0"/>
              </a:spcAft>
              <a:buClr>
                <a:srgbClr val="0071AA"/>
              </a:buClr>
              <a:buSzPts val="1100"/>
              <a:buFont typeface="Arial"/>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66" name="Google Shape;566;p4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567" name="Google Shape;567;p40"/>
          <p:cNvGrpSpPr/>
          <p:nvPr/>
        </p:nvGrpSpPr>
        <p:grpSpPr>
          <a:xfrm>
            <a:off x="85847" y="469368"/>
            <a:ext cx="8367885" cy="359313"/>
            <a:chOff x="274216" y="780591"/>
            <a:chExt cx="9372448" cy="479082"/>
          </a:xfrm>
        </p:grpSpPr>
        <p:sp>
          <p:nvSpPr>
            <p:cNvPr id="568" name="Google Shape;568;p4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69" name="Google Shape;569;p4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70" name="Google Shape;570;p4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71" name="Google Shape;571;p4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572" name="Google Shape;572;p40"/>
          <p:cNvSpPr txBox="1"/>
          <p:nvPr/>
        </p:nvSpPr>
        <p:spPr>
          <a:xfrm>
            <a:off x="384924" y="863265"/>
            <a:ext cx="8291532" cy="152157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En .</a:t>
            </a:r>
            <a:r>
              <a:rPr b="1" i="1" lang="es-ES" sz="1600">
                <a:solidFill>
                  <a:schemeClr val="dk1"/>
                </a:solidFill>
                <a:latin typeface="Century Gothic"/>
                <a:ea typeface="Century Gothic"/>
                <a:cs typeface="Century Gothic"/>
                <a:sym typeface="Century Gothic"/>
              </a:rPr>
              <a:t>gitignore</a:t>
            </a:r>
            <a:r>
              <a:rPr lang="es-ES" sz="1600">
                <a:solidFill>
                  <a:schemeClr val="dk1"/>
                </a:solidFill>
                <a:latin typeface="Century Gothic"/>
                <a:ea typeface="Century Gothic"/>
                <a:cs typeface="Century Gothic"/>
                <a:sym typeface="Century Gothic"/>
              </a:rPr>
              <a:t> pondréis toda la lista de ficheros, patrones… que no queréis controlar en git. (Un </a:t>
            </a:r>
            <a:r>
              <a:rPr lang="es-ES" sz="16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ejemplo</a:t>
            </a:r>
            <a:r>
              <a:rPr lang="es-ES" sz="1600">
                <a:solidFill>
                  <a:schemeClr val="dk1"/>
                </a:solidFill>
                <a:latin typeface="Century Gothic"/>
                <a:ea typeface="Century Gothic"/>
                <a:cs typeface="Century Gothic"/>
                <a:sym typeface="Century Gothic"/>
              </a:rPr>
              <a:t> para un proyecto de .Net)</a:t>
            </a:r>
            <a:endParaRPr/>
          </a:p>
          <a:p>
            <a:pPr indent="0" lvl="0" marL="116549" marR="0" rtl="0" algn="just">
              <a:lnSpc>
                <a:spcPct val="150000"/>
              </a:lnSpc>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b="1" i="1" sz="1600">
              <a:solidFill>
                <a:schemeClr val="dk1"/>
              </a:solidFill>
              <a:latin typeface="Century Gothic"/>
              <a:ea typeface="Century Gothic"/>
              <a:cs typeface="Century Gothic"/>
              <a:sym typeface="Century Gothic"/>
            </a:endParaRPr>
          </a:p>
        </p:txBody>
      </p:sp>
      <p:pic>
        <p:nvPicPr>
          <p:cNvPr id="573" name="Google Shape;573;p40"/>
          <p:cNvPicPr preferRelativeResize="0"/>
          <p:nvPr/>
        </p:nvPicPr>
        <p:blipFill rotWithShape="1">
          <a:blip r:embed="rId4">
            <a:alphaModFix/>
          </a:blip>
          <a:srcRect b="0" l="0" r="0" t="0"/>
          <a:stretch/>
        </p:blipFill>
        <p:spPr>
          <a:xfrm>
            <a:off x="560336" y="1624050"/>
            <a:ext cx="3271023" cy="3043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79" name="Google Shape;579;p4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580" name="Google Shape;580;p41"/>
          <p:cNvGrpSpPr/>
          <p:nvPr/>
        </p:nvGrpSpPr>
        <p:grpSpPr>
          <a:xfrm>
            <a:off x="85847" y="469368"/>
            <a:ext cx="8367885" cy="359313"/>
            <a:chOff x="274216" y="780591"/>
            <a:chExt cx="9372448" cy="479082"/>
          </a:xfrm>
        </p:grpSpPr>
        <p:sp>
          <p:nvSpPr>
            <p:cNvPr id="581" name="Google Shape;581;p4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82" name="Google Shape;582;p4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83" name="Google Shape;583;p4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84" name="Google Shape;584;p4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Ejercicio 3</a:t>
            </a:r>
            <a:endParaRPr/>
          </a:p>
        </p:txBody>
      </p:sp>
      <p:sp>
        <p:nvSpPr>
          <p:cNvPr id="585" name="Google Shape;585;p41"/>
          <p:cNvSpPr txBox="1"/>
          <p:nvPr/>
        </p:nvSpPr>
        <p:spPr>
          <a:xfrm>
            <a:off x="440725" y="843559"/>
            <a:ext cx="8703275" cy="3614964"/>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Usando el repositorio </a:t>
            </a:r>
            <a:r>
              <a:rPr b="1" i="1" lang="es-ES" sz="1100">
                <a:solidFill>
                  <a:schemeClr val="dk1"/>
                </a:solidFill>
                <a:latin typeface="Century Gothic"/>
                <a:ea typeface="Century Gothic"/>
                <a:cs typeface="Century Gothic"/>
                <a:sym typeface="Century Gothic"/>
              </a:rPr>
              <a:t>ETS-Pulpo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Crea un nuevo html con una foto de Santi Aldama</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Añadelo al área intermedia</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Borra el fichero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Recupéralo con </a:t>
            </a:r>
            <a:r>
              <a:rPr b="1" i="1" lang="es-ES" sz="1100">
                <a:solidFill>
                  <a:schemeClr val="dk1"/>
                </a:solidFill>
                <a:latin typeface="Century Gothic"/>
                <a:ea typeface="Century Gothic"/>
                <a:cs typeface="Century Gothic"/>
                <a:sym typeface="Century Gothic"/>
              </a:rPr>
              <a:t>git restore</a:t>
            </a:r>
            <a:r>
              <a:rPr lang="es-ES" sz="1100">
                <a:solidFill>
                  <a:schemeClr val="dk1"/>
                </a:solidFill>
                <a:latin typeface="Century Gothic"/>
                <a:ea typeface="Century Gothic"/>
                <a:cs typeface="Century Gothic"/>
                <a:sym typeface="Century Gothic"/>
              </a:rPr>
              <a:t> en la terminal</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Cámbiale el nombre</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Compromete los cambios en el repositorio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Modifca la foto de </a:t>
            </a:r>
            <a:r>
              <a:rPr b="1" i="1" lang="es-ES" sz="1100">
                <a:solidFill>
                  <a:schemeClr val="dk1"/>
                </a:solidFill>
                <a:latin typeface="Century Gothic"/>
                <a:ea typeface="Century Gothic"/>
                <a:cs typeface="Century Gothic"/>
                <a:sym typeface="Century Gothic"/>
              </a:rPr>
              <a:t>The Deep</a:t>
            </a:r>
            <a:r>
              <a:rPr lang="es-ES" sz="1100">
                <a:solidFill>
                  <a:schemeClr val="dk1"/>
                </a:solidFill>
                <a:latin typeface="Century Gothic"/>
                <a:ea typeface="Century Gothic"/>
                <a:cs typeface="Century Gothic"/>
                <a:sym typeface="Century Gothic"/>
              </a:rPr>
              <a:t> y añade un párrafo con los puntos por partido de Aldama</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Visualiza las diferencias y compromete los cambios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Añade ahora una foto de Pau Gasol, pero </a:t>
            </a:r>
            <a:r>
              <a:rPr b="1" lang="es-ES" sz="1100">
                <a:solidFill>
                  <a:schemeClr val="dk1"/>
                </a:solidFill>
                <a:latin typeface="Century Gothic"/>
                <a:ea typeface="Century Gothic"/>
                <a:cs typeface="Century Gothic"/>
                <a:sym typeface="Century Gothic"/>
              </a:rPr>
              <a:t>NO COMPROMETAS NI AÑADAS ESTOS CAMBIOS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Utiliza el comando </a:t>
            </a:r>
            <a:r>
              <a:rPr b="1" i="1" lang="es-ES" sz="1100">
                <a:solidFill>
                  <a:schemeClr val="dk1"/>
                </a:solidFill>
                <a:latin typeface="Century Gothic"/>
                <a:ea typeface="Century Gothic"/>
                <a:cs typeface="Century Gothic"/>
                <a:sym typeface="Century Gothic"/>
              </a:rPr>
              <a:t>checkout</a:t>
            </a:r>
            <a:r>
              <a:rPr lang="es-ES" sz="1100">
                <a:solidFill>
                  <a:schemeClr val="dk1"/>
                </a:solidFill>
                <a:latin typeface="Century Gothic"/>
                <a:ea typeface="Century Gothic"/>
                <a:cs typeface="Century Gothic"/>
                <a:sym typeface="Century Gothic"/>
              </a:rPr>
              <a:t> para volver al estado del primer commit. Revisa el contenido de los ficheros html que tienes en tu carpeta. ¿Qué ha ocurrido? ¿Puedes volver al commit más nuevo usando </a:t>
            </a:r>
            <a:r>
              <a:rPr b="1" i="1" lang="es-ES" sz="1100">
                <a:solidFill>
                  <a:schemeClr val="dk1"/>
                </a:solidFill>
                <a:latin typeface="Century Gothic"/>
                <a:ea typeface="Century Gothic"/>
                <a:cs typeface="Century Gothic"/>
                <a:sym typeface="Century Gothic"/>
              </a:rPr>
              <a:t>checkout</a:t>
            </a:r>
            <a:r>
              <a:rPr lang="es-ES" sz="1100">
                <a:solidFill>
                  <a:schemeClr val="dk1"/>
                </a:solidFill>
                <a:latin typeface="Century Gothic"/>
                <a:ea typeface="Century Gothic"/>
                <a:cs typeface="Century Gothic"/>
                <a:sym typeface="Century Gothic"/>
              </a:rPr>
              <a:t>? ¿Qué ha pasado con la foto de Pau?</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Haz lo mismo desde la terminal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591" name="Google Shape;591;p4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592" name="Google Shape;592;p42"/>
          <p:cNvGrpSpPr/>
          <p:nvPr/>
        </p:nvGrpSpPr>
        <p:grpSpPr>
          <a:xfrm>
            <a:off x="85847" y="469368"/>
            <a:ext cx="8367885" cy="359313"/>
            <a:chOff x="274216" y="780591"/>
            <a:chExt cx="9372448" cy="479082"/>
          </a:xfrm>
        </p:grpSpPr>
        <p:sp>
          <p:nvSpPr>
            <p:cNvPr id="593" name="Google Shape;593;p4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594" name="Google Shape;594;p4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595" name="Google Shape;595;p4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596" name="Google Shape;596;p4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Ejercicio 4</a:t>
            </a:r>
            <a:endParaRPr/>
          </a:p>
        </p:txBody>
      </p:sp>
      <p:sp>
        <p:nvSpPr>
          <p:cNvPr id="597" name="Google Shape;597;p42"/>
          <p:cNvSpPr txBox="1"/>
          <p:nvPr/>
        </p:nvSpPr>
        <p:spPr>
          <a:xfrm>
            <a:off x="440725" y="843559"/>
            <a:ext cx="8703275" cy="4376711"/>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Crea un nuevo repositorio.</a:t>
            </a:r>
            <a:endParaRPr b="1" i="1" sz="1100">
              <a:solidFill>
                <a:schemeClr val="dk1"/>
              </a:solidFill>
              <a:latin typeface="Century Gothic"/>
              <a:ea typeface="Century Gothic"/>
              <a:cs typeface="Century Gothic"/>
              <a:sym typeface="Century Gothic"/>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Crea un nuevo html con el nombre de la asignatura</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Añádelo al área intermedia</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Descarta los cambios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Añade el nombre del profesor</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Commitea el repositorio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Añade tu nombre al fichero .html, commitea, y visualiza las diferencias</a:t>
            </a:r>
            <a:endParaRPr/>
          </a:p>
          <a:p>
            <a:pPr indent="-171450" lvl="0" marL="288000" marR="0" rtl="0" algn="just">
              <a:lnSpc>
                <a:spcPct val="150000"/>
              </a:lnSpc>
              <a:spcBef>
                <a:spcPts val="0"/>
              </a:spcBef>
              <a:spcAft>
                <a:spcPts val="0"/>
              </a:spcAft>
              <a:buClr>
                <a:srgbClr val="0071AA"/>
              </a:buClr>
              <a:buSzPts val="1100"/>
              <a:buFont typeface="Arial"/>
              <a:buChar char="•"/>
            </a:pPr>
            <a:r>
              <a:rPr b="1" i="1" lang="es-ES" sz="1100">
                <a:solidFill>
                  <a:schemeClr val="dk1"/>
                </a:solidFill>
                <a:latin typeface="Century Gothic"/>
                <a:ea typeface="Century Gothic"/>
                <a:cs typeface="Century Gothic"/>
                <a:sym typeface="Century Gothic"/>
              </a:rPr>
              <a:t>Revierte</a:t>
            </a:r>
            <a:r>
              <a:rPr lang="es-ES" sz="1100">
                <a:solidFill>
                  <a:schemeClr val="dk1"/>
                </a:solidFill>
                <a:latin typeface="Century Gothic"/>
                <a:ea typeface="Century Gothic"/>
                <a:cs typeface="Century Gothic"/>
                <a:sym typeface="Century Gothic"/>
              </a:rPr>
              <a:t> el fichero al estado anterior a estos cambios usando el último commit</a:t>
            </a:r>
            <a:endParaRPr sz="1100">
              <a:solidFill>
                <a:schemeClr val="dk1"/>
              </a:solidFill>
              <a:latin typeface="Century Gothic"/>
              <a:ea typeface="Century Gothic"/>
              <a:cs typeface="Century Gothic"/>
              <a:sym typeface="Century Gothic"/>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¿Qué información se ha perdido?¿Qué ha ocurrido? Vuelve a añadirla</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Actualiza el fichero en el área intermedia</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Vuelve al estado anterior</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Añade el nombre del instituto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Compromete los cambios</a:t>
            </a:r>
            <a:endParaRPr/>
          </a:p>
          <a:p>
            <a:pPr indent="-171450" lvl="0" marL="288000" marR="0" rtl="0" algn="just">
              <a:lnSpc>
                <a:spcPct val="150000"/>
              </a:lnSpc>
              <a:spcBef>
                <a:spcPts val="0"/>
              </a:spcBef>
              <a:spcAft>
                <a:spcPts val="0"/>
              </a:spcAft>
              <a:buClr>
                <a:srgbClr val="0071AA"/>
              </a:buClr>
              <a:buSzPts val="1100"/>
              <a:buFont typeface="Arial"/>
              <a:buChar char="•"/>
            </a:pPr>
            <a:r>
              <a:rPr b="1" i="1" lang="es-ES" sz="1100">
                <a:solidFill>
                  <a:schemeClr val="dk1"/>
                </a:solidFill>
                <a:latin typeface="Century Gothic"/>
                <a:ea typeface="Century Gothic"/>
                <a:cs typeface="Century Gothic"/>
                <a:sym typeface="Century Gothic"/>
              </a:rPr>
              <a:t>Resetea</a:t>
            </a:r>
            <a:r>
              <a:rPr lang="es-ES" sz="1100">
                <a:solidFill>
                  <a:schemeClr val="dk1"/>
                </a:solidFill>
                <a:latin typeface="Century Gothic"/>
                <a:ea typeface="Century Gothic"/>
                <a:cs typeface="Century Gothic"/>
                <a:sym typeface="Century Gothic"/>
              </a:rPr>
              <a:t> tu repositorio al primer commit. ¿Qué información ha ocurrido? ¿Qué ha pasado? ¿Qué diferentes opciones hay sobre la operación de reset?</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Si ahora creas un fichero de texto nuevo, y commiteas los cambios tras añadirlos, ¿qué pasa con el repositorio?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Haz lo mismo desde la terminal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03" name="Google Shape;603;p4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604" name="Google Shape;604;p43"/>
          <p:cNvGrpSpPr/>
          <p:nvPr/>
        </p:nvGrpSpPr>
        <p:grpSpPr>
          <a:xfrm>
            <a:off x="85847" y="469368"/>
            <a:ext cx="8367885" cy="359313"/>
            <a:chOff x="274216" y="780591"/>
            <a:chExt cx="9372448" cy="479082"/>
          </a:xfrm>
        </p:grpSpPr>
        <p:sp>
          <p:nvSpPr>
            <p:cNvPr id="605" name="Google Shape;605;p4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06" name="Google Shape;606;p4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07" name="Google Shape;607;p4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08" name="Google Shape;608;p4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Ramas</a:t>
            </a:r>
            <a:endParaRPr/>
          </a:p>
        </p:txBody>
      </p:sp>
      <p:sp>
        <p:nvSpPr>
          <p:cNvPr id="609" name="Google Shape;609;p43"/>
          <p:cNvSpPr txBox="1"/>
          <p:nvPr/>
        </p:nvSpPr>
        <p:spPr>
          <a:xfrm>
            <a:off x="165050" y="1122058"/>
            <a:ext cx="8703275" cy="289938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Una de las características más útiles de Git es la capacidad de usar ramas para el trabajo colaborativo.</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De primeras los repositorios sólo tienen un única rama </a:t>
            </a:r>
            <a:r>
              <a:rPr b="1" i="1" lang="es-ES" sz="1600">
                <a:solidFill>
                  <a:schemeClr val="dk1"/>
                </a:solidFill>
                <a:latin typeface="Century Gothic"/>
                <a:ea typeface="Century Gothic"/>
                <a:cs typeface="Century Gothic"/>
                <a:sym typeface="Century Gothic"/>
              </a:rPr>
              <a:t>master</a:t>
            </a:r>
            <a:r>
              <a:rPr lang="es-ES" sz="1600">
                <a:solidFill>
                  <a:schemeClr val="dk1"/>
                </a:solidFill>
                <a:latin typeface="Century Gothic"/>
                <a:ea typeface="Century Gothic"/>
                <a:cs typeface="Century Gothic"/>
                <a:sym typeface="Century Gothic"/>
              </a:rPr>
              <a:t>, donde los commits van ocurriendo uno detrás de otro.</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La ventaja es que podemos crear varias ramas para trabajar en diferentes versiones, funcionalidades… de un proyecto a la vez.</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Cuando creamos una nueva rama se clona el contenido de la original.</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15" name="Google Shape;615;p4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616" name="Google Shape;616;p44"/>
          <p:cNvGrpSpPr/>
          <p:nvPr/>
        </p:nvGrpSpPr>
        <p:grpSpPr>
          <a:xfrm>
            <a:off x="85847" y="469368"/>
            <a:ext cx="8367885" cy="359313"/>
            <a:chOff x="274216" y="780591"/>
            <a:chExt cx="9372448" cy="479082"/>
          </a:xfrm>
        </p:grpSpPr>
        <p:sp>
          <p:nvSpPr>
            <p:cNvPr id="617" name="Google Shape;617;p4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18" name="Google Shape;618;p4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19" name="Google Shape;619;p4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20" name="Google Shape;620;p4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Ramas</a:t>
            </a:r>
            <a:endParaRPr/>
          </a:p>
        </p:txBody>
      </p:sp>
      <p:sp>
        <p:nvSpPr>
          <p:cNvPr id="621" name="Google Shape;621;p44"/>
          <p:cNvSpPr txBox="1"/>
          <p:nvPr/>
        </p:nvSpPr>
        <p:spPr>
          <a:xfrm>
            <a:off x="165050" y="1122058"/>
            <a:ext cx="8703275" cy="289938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Una de las características más útiles de Git es la capacidad de usar ramas para el trabajo colaborativo.</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De primeras los repositorios sólo tienen un única rama </a:t>
            </a:r>
            <a:r>
              <a:rPr b="1" i="1" lang="es-ES" sz="1600">
                <a:solidFill>
                  <a:schemeClr val="dk1"/>
                </a:solidFill>
                <a:latin typeface="Century Gothic"/>
                <a:ea typeface="Century Gothic"/>
                <a:cs typeface="Century Gothic"/>
                <a:sym typeface="Century Gothic"/>
              </a:rPr>
              <a:t>master</a:t>
            </a:r>
            <a:r>
              <a:rPr lang="es-ES" sz="1600">
                <a:solidFill>
                  <a:schemeClr val="dk1"/>
                </a:solidFill>
                <a:latin typeface="Century Gothic"/>
                <a:ea typeface="Century Gothic"/>
                <a:cs typeface="Century Gothic"/>
                <a:sym typeface="Century Gothic"/>
              </a:rPr>
              <a:t>, donde los commits van ocurriendo uno detrás de otro.</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La ventaja es que podemos crear varias ramas para trabajar en diferentes versiones, funcionalidades… de un proyecto a la vez.</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Cuando creamos una nueva rama se clona el contenido de la original.</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descr="Creating an alias for deleting useless git branches - DEV Community  👩‍💻👨‍💻" id="622" name="Google Shape;622;p4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28" name="Google Shape;628;p4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629" name="Google Shape;629;p45"/>
          <p:cNvGrpSpPr/>
          <p:nvPr/>
        </p:nvGrpSpPr>
        <p:grpSpPr>
          <a:xfrm>
            <a:off x="85847" y="469368"/>
            <a:ext cx="8367885" cy="359313"/>
            <a:chOff x="274216" y="780591"/>
            <a:chExt cx="9372448" cy="479082"/>
          </a:xfrm>
        </p:grpSpPr>
        <p:sp>
          <p:nvSpPr>
            <p:cNvPr id="630" name="Google Shape;630;p4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31" name="Google Shape;631;p4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32" name="Google Shape;632;p4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33" name="Google Shape;633;p4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Ramas</a:t>
            </a:r>
            <a:endParaRPr/>
          </a:p>
        </p:txBody>
      </p:sp>
      <p:sp>
        <p:nvSpPr>
          <p:cNvPr id="634" name="Google Shape;634;p45"/>
          <p:cNvSpPr txBox="1"/>
          <p:nvPr/>
        </p:nvSpPr>
        <p:spPr>
          <a:xfrm>
            <a:off x="165050" y="1122058"/>
            <a:ext cx="8703275" cy="1422056"/>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Para crear una rama, con el comando </a:t>
            </a:r>
            <a:r>
              <a:rPr b="1" i="1" lang="es-ES" sz="1600">
                <a:solidFill>
                  <a:schemeClr val="dk1"/>
                </a:solidFill>
                <a:latin typeface="Century Gothic"/>
                <a:ea typeface="Century Gothic"/>
                <a:cs typeface="Century Gothic"/>
                <a:sym typeface="Century Gothic"/>
              </a:rPr>
              <a:t>git Branch &lt;rama&gt;</a:t>
            </a:r>
            <a:r>
              <a:rPr lang="es-ES" sz="1600">
                <a:solidFill>
                  <a:schemeClr val="dk1"/>
                </a:solidFill>
                <a:latin typeface="Century Gothic"/>
                <a:ea typeface="Century Gothic"/>
                <a:cs typeface="Century Gothic"/>
                <a:sym typeface="Century Gothic"/>
              </a:rPr>
              <a:t>, a partir del último commit del repo, donde esta HEAD.</a:t>
            </a:r>
            <a:endParaRPr/>
          </a:p>
          <a:p>
            <a:pPr indent="0" lvl="0" marL="116549" marR="0" rtl="0" algn="just">
              <a:lnSpc>
                <a:spcPct val="150000"/>
              </a:lnSpc>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descr="Git Branch - javatpoint" id="635" name="Google Shape;635;p45"/>
          <p:cNvPicPr preferRelativeResize="0"/>
          <p:nvPr/>
        </p:nvPicPr>
        <p:blipFill rotWithShape="1">
          <a:blip r:embed="rId3">
            <a:alphaModFix/>
          </a:blip>
          <a:srcRect b="0" l="0" r="0" t="0"/>
          <a:stretch/>
        </p:blipFill>
        <p:spPr>
          <a:xfrm>
            <a:off x="3923928" y="1723350"/>
            <a:ext cx="4762500" cy="2857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41" name="Google Shape;641;p4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642" name="Google Shape;642;p46"/>
          <p:cNvGrpSpPr/>
          <p:nvPr/>
        </p:nvGrpSpPr>
        <p:grpSpPr>
          <a:xfrm>
            <a:off x="85847" y="469368"/>
            <a:ext cx="8367885" cy="359313"/>
            <a:chOff x="274216" y="780591"/>
            <a:chExt cx="9372448" cy="479082"/>
          </a:xfrm>
        </p:grpSpPr>
        <p:sp>
          <p:nvSpPr>
            <p:cNvPr id="643" name="Google Shape;643;p4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44" name="Google Shape;644;p4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45" name="Google Shape;645;p4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46" name="Google Shape;646;p4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Ramas</a:t>
            </a:r>
            <a:endParaRPr/>
          </a:p>
        </p:txBody>
      </p:sp>
      <p:sp>
        <p:nvSpPr>
          <p:cNvPr id="647" name="Google Shape;647;p46"/>
          <p:cNvSpPr txBox="1"/>
          <p:nvPr/>
        </p:nvSpPr>
        <p:spPr>
          <a:xfrm>
            <a:off x="165050" y="1122058"/>
            <a:ext cx="8703275" cy="1422056"/>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Podéis ver las ramas con </a:t>
            </a:r>
            <a:r>
              <a:rPr b="1" i="1" lang="es-ES" sz="1600">
                <a:solidFill>
                  <a:schemeClr val="dk1"/>
                </a:solidFill>
                <a:latin typeface="Century Gothic"/>
                <a:ea typeface="Century Gothic"/>
                <a:cs typeface="Century Gothic"/>
                <a:sym typeface="Century Gothic"/>
              </a:rPr>
              <a:t>git Branch</a:t>
            </a:r>
            <a:r>
              <a:rPr lang="es-ES" sz="1600">
                <a:solidFill>
                  <a:schemeClr val="dk1"/>
                </a:solidFill>
                <a:latin typeface="Century Gothic"/>
                <a:ea typeface="Century Gothic"/>
                <a:cs typeface="Century Gothic"/>
                <a:sym typeface="Century Gothic"/>
              </a:rPr>
              <a:t>.</a:t>
            </a:r>
            <a:endParaRPr/>
          </a:p>
          <a:p>
            <a:pPr indent="0" lvl="0" marL="116549" marR="0" rtl="0" algn="just">
              <a:lnSpc>
                <a:spcPct val="150000"/>
              </a:lnSpc>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id="648" name="Google Shape;648;p46"/>
          <p:cNvPicPr preferRelativeResize="0"/>
          <p:nvPr/>
        </p:nvPicPr>
        <p:blipFill rotWithShape="1">
          <a:blip r:embed="rId3">
            <a:alphaModFix/>
          </a:blip>
          <a:srcRect b="0" l="0" r="0" t="0"/>
          <a:stretch/>
        </p:blipFill>
        <p:spPr>
          <a:xfrm>
            <a:off x="0" y="1625857"/>
            <a:ext cx="9144000" cy="1203366"/>
          </a:xfrm>
          <a:prstGeom prst="rect">
            <a:avLst/>
          </a:prstGeom>
          <a:noFill/>
          <a:ln>
            <a:noFill/>
          </a:ln>
        </p:spPr>
      </p:pic>
      <p:pic>
        <p:nvPicPr>
          <p:cNvPr descr="command line - How do I show the git branch with colours in Bash prompt? -  Ask Ubuntu" id="649" name="Google Shape;649;p46"/>
          <p:cNvPicPr preferRelativeResize="0"/>
          <p:nvPr/>
        </p:nvPicPr>
        <p:blipFill rotWithShape="1">
          <a:blip r:embed="rId4">
            <a:alphaModFix/>
          </a:blip>
          <a:srcRect b="0" l="0" r="0" t="0"/>
          <a:stretch/>
        </p:blipFill>
        <p:spPr>
          <a:xfrm>
            <a:off x="4516687" y="828682"/>
            <a:ext cx="4871403" cy="298961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55" name="Google Shape;655;p4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656" name="Google Shape;656;p47"/>
          <p:cNvGrpSpPr/>
          <p:nvPr/>
        </p:nvGrpSpPr>
        <p:grpSpPr>
          <a:xfrm>
            <a:off x="85847" y="469368"/>
            <a:ext cx="8367885" cy="359313"/>
            <a:chOff x="274216" y="780591"/>
            <a:chExt cx="9372448" cy="479082"/>
          </a:xfrm>
        </p:grpSpPr>
        <p:sp>
          <p:nvSpPr>
            <p:cNvPr id="657" name="Google Shape;657;p4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58" name="Google Shape;658;p4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59" name="Google Shape;659;p4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60" name="Google Shape;660;p4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Ramas</a:t>
            </a:r>
            <a:endParaRPr/>
          </a:p>
        </p:txBody>
      </p:sp>
      <p:sp>
        <p:nvSpPr>
          <p:cNvPr id="661" name="Google Shape;661;p47"/>
          <p:cNvSpPr txBox="1"/>
          <p:nvPr/>
        </p:nvSpPr>
        <p:spPr>
          <a:xfrm>
            <a:off x="165050" y="1122058"/>
            <a:ext cx="8703275" cy="3268715"/>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Para saltar entre ramas, hay que usar </a:t>
            </a:r>
            <a:r>
              <a:rPr b="1" i="1" lang="es-ES" sz="1600">
                <a:solidFill>
                  <a:schemeClr val="dk1"/>
                </a:solidFill>
                <a:latin typeface="Century Gothic"/>
                <a:ea typeface="Century Gothic"/>
                <a:cs typeface="Century Gothic"/>
                <a:sym typeface="Century Gothic"/>
              </a:rPr>
              <a:t>git checkout &lt;rama&gt;, </a:t>
            </a:r>
            <a:r>
              <a:rPr lang="es-ES" sz="1600">
                <a:solidFill>
                  <a:schemeClr val="dk1"/>
                </a:solidFill>
                <a:latin typeface="Century Gothic"/>
                <a:ea typeface="Century Gothic"/>
                <a:cs typeface="Century Gothic"/>
                <a:sym typeface="Century Gothic"/>
              </a:rPr>
              <a:t>donde nos moveremos al último commit de la rama pasada como argumento, y el HEAD apuntará allí.</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Podéis crear una rama y pasar a ella con </a:t>
            </a:r>
            <a:r>
              <a:rPr b="1" i="1" lang="es-ES" sz="1600">
                <a:solidFill>
                  <a:schemeClr val="dk1"/>
                </a:solidFill>
                <a:latin typeface="Century Gothic"/>
                <a:ea typeface="Century Gothic"/>
                <a:cs typeface="Century Gothic"/>
                <a:sym typeface="Century Gothic"/>
              </a:rPr>
              <a:t>git checkout –b &lt;rama&gt;</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Tened en cuenta que cuando cambiamos de rama, estamos haciendo un </a:t>
            </a:r>
            <a:r>
              <a:rPr b="1" i="1" lang="es-ES" sz="1600">
                <a:solidFill>
                  <a:schemeClr val="dk1"/>
                </a:solidFill>
                <a:latin typeface="Century Gothic"/>
                <a:ea typeface="Century Gothic"/>
                <a:cs typeface="Century Gothic"/>
                <a:sym typeface="Century Gothic"/>
              </a:rPr>
              <a:t>checkout</a:t>
            </a:r>
            <a:r>
              <a:rPr lang="es-ES" sz="1600">
                <a:solidFill>
                  <a:schemeClr val="dk1"/>
                </a:solidFill>
                <a:latin typeface="Century Gothic"/>
                <a:ea typeface="Century Gothic"/>
                <a:cs typeface="Century Gothic"/>
                <a:sym typeface="Century Gothic"/>
              </a:rPr>
              <a:t>, es decir, estamos machacando todos los archivos en nuestro directorio local.</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Para borrar una rama </a:t>
            </a:r>
            <a:r>
              <a:rPr b="1" i="1" lang="es-ES" sz="1600">
                <a:solidFill>
                  <a:schemeClr val="dk1"/>
                </a:solidFill>
                <a:latin typeface="Century Gothic"/>
                <a:ea typeface="Century Gothic"/>
                <a:cs typeface="Century Gothic"/>
                <a:sym typeface="Century Gothic"/>
              </a:rPr>
              <a:t>git Branch –d/-D &lt;rama&gt;</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67" name="Google Shape;667;p4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668" name="Google Shape;668;p48"/>
          <p:cNvGrpSpPr/>
          <p:nvPr/>
        </p:nvGrpSpPr>
        <p:grpSpPr>
          <a:xfrm>
            <a:off x="85847" y="469368"/>
            <a:ext cx="8367885" cy="359313"/>
            <a:chOff x="274216" y="780591"/>
            <a:chExt cx="9372448" cy="479082"/>
          </a:xfrm>
        </p:grpSpPr>
        <p:sp>
          <p:nvSpPr>
            <p:cNvPr id="669" name="Google Shape;669;p4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70" name="Google Shape;670;p4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71" name="Google Shape;671;p4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72" name="Google Shape;672;p4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Ejercicio 5</a:t>
            </a:r>
            <a:endParaRPr/>
          </a:p>
        </p:txBody>
      </p:sp>
      <p:sp>
        <p:nvSpPr>
          <p:cNvPr id="673" name="Google Shape;673;p48"/>
          <p:cNvSpPr txBox="1"/>
          <p:nvPr/>
        </p:nvSpPr>
        <p:spPr>
          <a:xfrm>
            <a:off x="440725" y="843559"/>
            <a:ext cx="8703275" cy="2599301"/>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Crea un nuevo repositorio.</a:t>
            </a:r>
            <a:endParaRPr b="1" i="1" sz="1100">
              <a:solidFill>
                <a:schemeClr val="dk1"/>
              </a:solidFill>
              <a:latin typeface="Century Gothic"/>
              <a:ea typeface="Century Gothic"/>
              <a:cs typeface="Century Gothic"/>
              <a:sym typeface="Century Gothic"/>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Sobre este repositorio crea y confirma un fichero llamado nombre.txt con tu nombre</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Confirma los cambios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Crea una nueva rama llamada test </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En la rama test, modifica el fichero nombre.txt y añade tus apellidos.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Crea un nuevo fichero llamado tiempo.txt y añade los grados que hacen </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Visualiza las ramas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Vuelve a la rama primera y crea un fichero llamado ets.txt con el nombre de la asignatura</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Crea otra rama llamada menú, con un fichero comida.txt con lo que hayas desayunado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Haz lo mismo desde la terminal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79" name="Google Shape;679;p4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680" name="Google Shape;680;p49"/>
          <p:cNvGrpSpPr/>
          <p:nvPr/>
        </p:nvGrpSpPr>
        <p:grpSpPr>
          <a:xfrm>
            <a:off x="85847" y="469368"/>
            <a:ext cx="8367885" cy="359313"/>
            <a:chOff x="274216" y="780591"/>
            <a:chExt cx="9372448" cy="479082"/>
          </a:xfrm>
        </p:grpSpPr>
        <p:sp>
          <p:nvSpPr>
            <p:cNvPr id="681" name="Google Shape;681;p4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82" name="Google Shape;682;p4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83" name="Google Shape;683;p4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84" name="Google Shape;684;p4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Merge</a:t>
            </a:r>
            <a:endParaRPr b="1" sz="1100">
              <a:solidFill>
                <a:srgbClr val="2E75B5"/>
              </a:solidFill>
              <a:latin typeface="Century Gothic"/>
              <a:ea typeface="Century Gothic"/>
              <a:cs typeface="Century Gothic"/>
              <a:sym typeface="Century Gothic"/>
            </a:endParaRPr>
          </a:p>
        </p:txBody>
      </p:sp>
      <p:sp>
        <p:nvSpPr>
          <p:cNvPr id="685" name="Google Shape;685;p49"/>
          <p:cNvSpPr txBox="1"/>
          <p:nvPr/>
        </p:nvSpPr>
        <p:spPr>
          <a:xfrm>
            <a:off x="440725" y="843559"/>
            <a:ext cx="8703275" cy="132972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Cuando queráis fusionar los contenidos de dos ramas distintas, hay que usar el comando </a:t>
            </a:r>
            <a:r>
              <a:rPr b="1" i="1" lang="es-ES" sz="1100">
                <a:solidFill>
                  <a:schemeClr val="dk1"/>
                </a:solidFill>
                <a:latin typeface="Century Gothic"/>
                <a:ea typeface="Century Gothic"/>
                <a:cs typeface="Century Gothic"/>
                <a:sym typeface="Century Gothic"/>
              </a:rPr>
              <a:t>git merge &lt;rama&gt;</a:t>
            </a:r>
            <a:r>
              <a:rPr lang="es-ES" sz="1100">
                <a:solidFill>
                  <a:schemeClr val="dk1"/>
                </a:solidFill>
                <a:latin typeface="Century Gothic"/>
                <a:ea typeface="Century Gothic"/>
                <a:cs typeface="Century Gothic"/>
                <a:sym typeface="Century Gothic"/>
              </a:rPr>
              <a:t>.</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Lo que se hará es </a:t>
            </a:r>
            <a:r>
              <a:rPr b="1" i="1" lang="es-ES" sz="1100">
                <a:solidFill>
                  <a:srgbClr val="FF0000"/>
                </a:solidFill>
                <a:latin typeface="Century Gothic"/>
                <a:ea typeface="Century Gothic"/>
                <a:cs typeface="Century Gothic"/>
                <a:sym typeface="Century Gothic"/>
              </a:rPr>
              <a:t>traerse los cambios de &lt;rama&gt; en la rama actual en que estemos, en el HEAD.</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queréis fusionar el contenido de una hipotética rama </a:t>
            </a:r>
            <a:r>
              <a:rPr b="1" i="1" lang="es-ES" sz="1100">
                <a:solidFill>
                  <a:schemeClr val="dk1"/>
                </a:solidFill>
                <a:latin typeface="Century Gothic"/>
                <a:ea typeface="Century Gothic"/>
                <a:cs typeface="Century Gothic"/>
                <a:sym typeface="Century Gothic"/>
              </a:rPr>
              <a:t>cambiosBoton</a:t>
            </a:r>
            <a:r>
              <a:rPr lang="es-ES" sz="1100">
                <a:solidFill>
                  <a:schemeClr val="dk1"/>
                </a:solidFill>
                <a:latin typeface="Century Gothic"/>
                <a:ea typeface="Century Gothic"/>
                <a:cs typeface="Century Gothic"/>
                <a:sym typeface="Century Gothic"/>
              </a:rPr>
              <a:t> a </a:t>
            </a:r>
            <a:r>
              <a:rPr b="1" i="1" lang="es-ES" sz="1100">
                <a:solidFill>
                  <a:schemeClr val="dk1"/>
                </a:solidFill>
                <a:latin typeface="Century Gothic"/>
                <a:ea typeface="Century Gothic"/>
                <a:cs typeface="Century Gothic"/>
                <a:sym typeface="Century Gothic"/>
              </a:rPr>
              <a:t>master:</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Primero hacemos </a:t>
            </a:r>
            <a:r>
              <a:rPr b="1" i="1" lang="es-ES" sz="1100">
                <a:solidFill>
                  <a:schemeClr val="dk1"/>
                </a:solidFill>
                <a:latin typeface="Century Gothic"/>
                <a:ea typeface="Century Gothic"/>
                <a:cs typeface="Century Gothic"/>
                <a:sym typeface="Century Gothic"/>
              </a:rPr>
              <a:t>git checkout master</a:t>
            </a:r>
            <a:r>
              <a:rPr lang="es-ES" sz="1100">
                <a:solidFill>
                  <a:schemeClr val="dk1"/>
                </a:solidFill>
                <a:latin typeface="Century Gothic"/>
                <a:ea typeface="Century Gothic"/>
                <a:cs typeface="Century Gothic"/>
                <a:sym typeface="Century Gothic"/>
              </a:rPr>
              <a:t> para posicionarnos en la rama master</a:t>
            </a:r>
            <a:endParaRPr/>
          </a:p>
          <a:p>
            <a:pPr indent="-171450" lvl="0" marL="288000" marR="0" rtl="0" algn="just">
              <a:lnSpc>
                <a:spcPct val="150000"/>
              </a:lnSpc>
              <a:spcBef>
                <a:spcPts val="0"/>
              </a:spcBef>
              <a:spcAft>
                <a:spcPts val="0"/>
              </a:spcAft>
              <a:buClr>
                <a:srgbClr val="0071AA"/>
              </a:buClr>
              <a:buSzPts val="1100"/>
              <a:buFont typeface="Arial"/>
              <a:buChar char="•"/>
            </a:pPr>
            <a:r>
              <a:rPr b="1" i="1" lang="es-ES" sz="1100">
                <a:solidFill>
                  <a:schemeClr val="dk1"/>
                </a:solidFill>
                <a:latin typeface="Century Gothic"/>
                <a:ea typeface="Century Gothic"/>
                <a:cs typeface="Century Gothic"/>
                <a:sym typeface="Century Gothic"/>
              </a:rPr>
              <a:t>Git merge cambiosBoton</a:t>
            </a:r>
            <a:endParaRPr b="1" i="1" sz="1100">
              <a:solidFill>
                <a:schemeClr val="dk1"/>
              </a:solidFill>
              <a:latin typeface="Century Gothic"/>
              <a:ea typeface="Century Gothic"/>
              <a:cs typeface="Century Gothic"/>
              <a:sym typeface="Century Gothic"/>
            </a:endParaRPr>
          </a:p>
        </p:txBody>
      </p:sp>
      <p:pic>
        <p:nvPicPr>
          <p:cNvPr id="686" name="Google Shape;686;p49"/>
          <p:cNvPicPr preferRelativeResize="0"/>
          <p:nvPr/>
        </p:nvPicPr>
        <p:blipFill rotWithShape="1">
          <a:blip r:embed="rId3">
            <a:alphaModFix/>
          </a:blip>
          <a:srcRect b="0" l="0" r="0" t="0"/>
          <a:stretch/>
        </p:blipFill>
        <p:spPr>
          <a:xfrm>
            <a:off x="2780281" y="1986060"/>
            <a:ext cx="5673451" cy="28743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91" name="Google Shape;91;p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92" name="Google Shape;92;p5"/>
          <p:cNvGrpSpPr/>
          <p:nvPr/>
        </p:nvGrpSpPr>
        <p:grpSpPr>
          <a:xfrm>
            <a:off x="85847" y="469368"/>
            <a:ext cx="8367885" cy="359313"/>
            <a:chOff x="274216" y="780591"/>
            <a:chExt cx="9372448" cy="479082"/>
          </a:xfrm>
        </p:grpSpPr>
        <p:sp>
          <p:nvSpPr>
            <p:cNvPr id="93" name="Google Shape;93;p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94" name="Google Shape;94;p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95" name="Google Shape;95;p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96" name="Google Shape;96;p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Ventajas</a:t>
            </a:r>
            <a:endParaRPr/>
          </a:p>
        </p:txBody>
      </p:sp>
      <p:sp>
        <p:nvSpPr>
          <p:cNvPr id="97" name="Google Shape;97;p5"/>
          <p:cNvSpPr txBox="1"/>
          <p:nvPr/>
        </p:nvSpPr>
        <p:spPr>
          <a:xfrm>
            <a:off x="440725" y="977933"/>
            <a:ext cx="7992925" cy="2091470"/>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Se sigue la historia de los archivos y directorios a través de copias y repositorios.</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La creación de ramas y etiquetas es una operación eficiente</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Solo se almacenan las diferencias entre las diferentes versiones</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Conocimiento de el/los responsable/s de cada versión</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Ayuda a resolver conflictos</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Podemos revertir a una versión estable del proyecto</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Podemos usar un VCS como copia de seguridad externa</a:t>
            </a:r>
            <a:endParaRPr/>
          </a:p>
          <a:p>
            <a:pPr indent="-101600" lvl="1" marL="745200" marR="0" rtl="0" algn="just">
              <a:lnSpc>
                <a:spcPct val="150000"/>
              </a:lnSpc>
              <a:spcBef>
                <a:spcPts val="0"/>
              </a:spcBef>
              <a:spcAft>
                <a:spcPts val="0"/>
              </a:spcAft>
              <a:buClr>
                <a:srgbClr val="0071AA"/>
              </a:buClr>
              <a:buSzPts val="1100"/>
              <a:buFont typeface="Arial"/>
              <a:buNone/>
            </a:pPr>
            <a:r>
              <a:t/>
            </a:r>
            <a:endParaRPr b="0" i="0" sz="1100" u="none" cap="none" strike="noStrike">
              <a:solidFill>
                <a:schemeClr val="dk1"/>
              </a:solidFill>
              <a:latin typeface="Century Gothic"/>
              <a:ea typeface="Century Gothic"/>
              <a:cs typeface="Century Gothic"/>
              <a:sym typeface="Century Gothic"/>
            </a:endParaRPr>
          </a:p>
        </p:txBody>
      </p:sp>
      <p:pic>
        <p:nvPicPr>
          <p:cNvPr descr="Resultado de imagen de git" id="98" name="Google Shape;98;p5">
            <a:hlinkClick r:id="rId3"/>
          </p:cNvPr>
          <p:cNvPicPr preferRelativeResize="0"/>
          <p:nvPr/>
        </p:nvPicPr>
        <p:blipFill rotWithShape="1">
          <a:blip r:embed="rId4">
            <a:alphaModFix/>
          </a:blip>
          <a:srcRect b="0" l="0" r="0" t="0"/>
          <a:stretch/>
        </p:blipFill>
        <p:spPr>
          <a:xfrm>
            <a:off x="7236296" y="3075806"/>
            <a:ext cx="1419686" cy="141968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692" name="Google Shape;692;p5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693" name="Google Shape;693;p50"/>
          <p:cNvGrpSpPr/>
          <p:nvPr/>
        </p:nvGrpSpPr>
        <p:grpSpPr>
          <a:xfrm>
            <a:off x="85847" y="469368"/>
            <a:ext cx="8367885" cy="359313"/>
            <a:chOff x="274216" y="780591"/>
            <a:chExt cx="9372448" cy="479082"/>
          </a:xfrm>
        </p:grpSpPr>
        <p:sp>
          <p:nvSpPr>
            <p:cNvPr id="694" name="Google Shape;694;p5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695" name="Google Shape;695;p5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696" name="Google Shape;696;p5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697" name="Google Shape;697;p5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Ejercicio 5.2</a:t>
            </a:r>
            <a:endParaRPr/>
          </a:p>
        </p:txBody>
      </p:sp>
      <p:sp>
        <p:nvSpPr>
          <p:cNvPr id="698" name="Google Shape;698;p50"/>
          <p:cNvSpPr txBox="1"/>
          <p:nvPr/>
        </p:nvSpPr>
        <p:spPr>
          <a:xfrm>
            <a:off x="440725" y="843559"/>
            <a:ext cx="8703275" cy="1075807"/>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En el repo de antes</a:t>
            </a:r>
            <a:endParaRPr b="1" i="1" sz="1100">
              <a:solidFill>
                <a:schemeClr val="dk1"/>
              </a:solidFill>
              <a:latin typeface="Century Gothic"/>
              <a:ea typeface="Century Gothic"/>
              <a:cs typeface="Century Gothic"/>
              <a:sym typeface="Century Gothic"/>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Haz merge de todas las ramas a la rama master, una a una ¿Qué ocurre tras la unión de las ramas?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chemeClr val="dk1"/>
                </a:solidFill>
                <a:latin typeface="Century Gothic"/>
                <a:ea typeface="Century Gothic"/>
                <a:cs typeface="Century Gothic"/>
                <a:sym typeface="Century Gothic"/>
              </a:rPr>
              <a:t>Borra las ramas restantes que no sean master</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Haz lo mismo desde la terminal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704" name="Google Shape;704;p5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705" name="Google Shape;705;p51"/>
          <p:cNvGrpSpPr/>
          <p:nvPr/>
        </p:nvGrpSpPr>
        <p:grpSpPr>
          <a:xfrm>
            <a:off x="85847" y="469368"/>
            <a:ext cx="8367885" cy="359313"/>
            <a:chOff x="274216" y="780591"/>
            <a:chExt cx="9372448" cy="479082"/>
          </a:xfrm>
        </p:grpSpPr>
        <p:sp>
          <p:nvSpPr>
            <p:cNvPr id="706" name="Google Shape;706;p5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707" name="Google Shape;707;p5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708" name="Google Shape;708;p5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709" name="Google Shape;709;p5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realizar merge?</a:t>
            </a:r>
            <a:endParaRPr/>
          </a:p>
        </p:txBody>
      </p:sp>
      <p:sp>
        <p:nvSpPr>
          <p:cNvPr id="710" name="Google Shape;710;p51"/>
          <p:cNvSpPr txBox="1"/>
          <p:nvPr/>
        </p:nvSpPr>
        <p:spPr>
          <a:xfrm>
            <a:off x="440725" y="843558"/>
            <a:ext cx="7992925" cy="2853217"/>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Para poder hacer merge entre dos ramas es necesario que </a:t>
            </a:r>
            <a:r>
              <a:rPr b="1" i="1" lang="es-ES" sz="1100">
                <a:solidFill>
                  <a:srgbClr val="FF0000"/>
                </a:solidFill>
                <a:latin typeface="Century Gothic"/>
                <a:ea typeface="Century Gothic"/>
                <a:cs typeface="Century Gothic"/>
                <a:sym typeface="Century Gothic"/>
              </a:rPr>
              <a:t>no haya conflictos entre los cambios hechos en ambas ramas.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en ambas ramas se han hecho cambios sobre la misma parte de un fichero, entonces se produce un conflicto.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Para resolver este conflicto Git no es capaz de hacerlo automáticamente, por que no sabe qué versión del fichero es la correcta, por lo que hay que hacerlo </a:t>
            </a:r>
            <a:r>
              <a:rPr b="1" i="1" lang="es-ES" sz="1100">
                <a:solidFill>
                  <a:srgbClr val="FF0000"/>
                </a:solidFill>
                <a:latin typeface="Century Gothic"/>
                <a:ea typeface="Century Gothic"/>
                <a:cs typeface="Century Gothic"/>
                <a:sym typeface="Century Gothic"/>
              </a:rPr>
              <a:t>manualmente</a:t>
            </a:r>
            <a:r>
              <a:rPr lang="es-ES" sz="1100">
                <a:solidFill>
                  <a:schemeClr val="dk1"/>
                </a:solidFill>
                <a:latin typeface="Century Gothic"/>
                <a:ea typeface="Century Gothic"/>
                <a:cs typeface="Century Gothic"/>
                <a:sym typeface="Century Gothic"/>
              </a:rPr>
              <a:t>.</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Hay herramientas hechas para ello (Meld, por ejemplo) pero es una funcionalidad presente en las interfaces graficas.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Si no, siempre podéis usar el comando </a:t>
            </a:r>
            <a:r>
              <a:rPr b="1" i="1" lang="es-ES" sz="1100">
                <a:solidFill>
                  <a:schemeClr val="dk1"/>
                </a:solidFill>
                <a:latin typeface="Century Gothic"/>
                <a:ea typeface="Century Gothic"/>
                <a:cs typeface="Century Gothic"/>
                <a:sym typeface="Century Gothic"/>
              </a:rPr>
              <a:t>git mergetool</a:t>
            </a:r>
            <a:r>
              <a:rPr lang="es-ES" sz="1100">
                <a:solidFill>
                  <a:schemeClr val="dk1"/>
                </a:solidFill>
                <a:latin typeface="Century Gothic"/>
                <a:ea typeface="Century Gothic"/>
                <a:cs typeface="Century Gothic"/>
                <a:sym typeface="Century Gothic"/>
              </a:rPr>
              <a:t>.</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101600" lvl="0" marL="288000" marR="0" rtl="0" algn="just">
              <a:lnSpc>
                <a:spcPct val="150000"/>
              </a:lnSpc>
              <a:spcBef>
                <a:spcPts val="0"/>
              </a:spcBef>
              <a:spcAft>
                <a:spcPts val="0"/>
              </a:spcAft>
              <a:buClr>
                <a:srgbClr val="0071AA"/>
              </a:buClr>
              <a:buSzPts val="1100"/>
              <a:buFont typeface="Noto Sans Symbols"/>
              <a:buNone/>
            </a:pPr>
            <a:r>
              <a:t/>
            </a:r>
            <a:endParaRPr sz="11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711" name="Google Shape;711;p51"/>
          <p:cNvSpPr txBox="1"/>
          <p:nvPr/>
        </p:nvSpPr>
        <p:spPr>
          <a:xfrm>
            <a:off x="769588" y="4520584"/>
            <a:ext cx="73351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https://coderefinery.github.io/git-intro/08-conflicts/</a:t>
            </a:r>
            <a:endParaRPr/>
          </a:p>
        </p:txBody>
      </p:sp>
      <p:pic>
        <p:nvPicPr>
          <p:cNvPr descr="New Merge Conflicts Memes | Some Memes, Conflicts Memes, Have Memes" id="712" name="Google Shape;712;p51"/>
          <p:cNvPicPr preferRelativeResize="0"/>
          <p:nvPr/>
        </p:nvPicPr>
        <p:blipFill rotWithShape="1">
          <a:blip r:embed="rId3">
            <a:alphaModFix/>
          </a:blip>
          <a:srcRect b="0" l="0" r="0" t="0"/>
          <a:stretch/>
        </p:blipFill>
        <p:spPr>
          <a:xfrm>
            <a:off x="6084168" y="2457969"/>
            <a:ext cx="1813216" cy="252641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5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718" name="Google Shape;718;p5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719" name="Google Shape;719;p52"/>
          <p:cNvGrpSpPr/>
          <p:nvPr/>
        </p:nvGrpSpPr>
        <p:grpSpPr>
          <a:xfrm>
            <a:off x="85847" y="469368"/>
            <a:ext cx="8367885" cy="359313"/>
            <a:chOff x="274216" y="780591"/>
            <a:chExt cx="9372448" cy="479082"/>
          </a:xfrm>
        </p:grpSpPr>
        <p:sp>
          <p:nvSpPr>
            <p:cNvPr id="720" name="Google Shape;720;p5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721" name="Google Shape;721;p5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722" name="Google Shape;722;p5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723" name="Google Shape;723;p5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realizar merge?</a:t>
            </a:r>
            <a:endParaRPr/>
          </a:p>
        </p:txBody>
      </p:sp>
      <p:sp>
        <p:nvSpPr>
          <p:cNvPr id="724" name="Google Shape;724;p52"/>
          <p:cNvSpPr txBox="1"/>
          <p:nvPr/>
        </p:nvSpPr>
        <p:spPr>
          <a:xfrm>
            <a:off x="440725" y="843558"/>
            <a:ext cx="8013007" cy="5138458"/>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En ocasiones, Git no es capaz de resolver ciertas situaciones generando conflictos, que se marcan con rombos rojos en los ficheros afectados. Aparecería como esto:</a:t>
            </a:r>
            <a:endParaRPr/>
          </a:p>
          <a:p>
            <a:pPr indent="0" lvl="2" marL="914400" marR="0" rtl="0" algn="l">
              <a:lnSpc>
                <a:spcPct val="150000"/>
              </a:lnSpc>
              <a:spcBef>
                <a:spcPts val="0"/>
              </a:spcBef>
              <a:spcAft>
                <a:spcPts val="0"/>
              </a:spcAft>
              <a:buNone/>
            </a:pPr>
            <a:r>
              <a:rPr b="0" i="0" lang="es-ES" sz="1100" u="none" cap="none" strike="noStrike">
                <a:solidFill>
                  <a:schemeClr val="dk1"/>
                </a:solidFill>
                <a:latin typeface="Century Gothic"/>
                <a:ea typeface="Century Gothic"/>
                <a:cs typeface="Century Gothic"/>
                <a:sym typeface="Century Gothic"/>
              </a:rPr>
              <a:t>&lt;&lt;&lt;&lt;&lt;&lt;&lt;&lt;&lt;&lt; Rama Destino (master, por ejemplo)</a:t>
            </a:r>
            <a:endParaRPr/>
          </a:p>
          <a:p>
            <a:pPr indent="0" lvl="2" marL="914400" marR="0" rtl="0" algn="l">
              <a:lnSpc>
                <a:spcPct val="150000"/>
              </a:lnSpc>
              <a:spcBef>
                <a:spcPts val="0"/>
              </a:spcBef>
              <a:spcAft>
                <a:spcPts val="0"/>
              </a:spcAft>
              <a:buNone/>
            </a:pPr>
            <a:r>
              <a:rPr b="0" i="0" lang="es-ES" sz="1100" u="none" cap="none" strike="noStrike">
                <a:solidFill>
                  <a:schemeClr val="dk1"/>
                </a:solidFill>
                <a:latin typeface="Century Gothic"/>
                <a:ea typeface="Century Gothic"/>
                <a:cs typeface="Century Gothic"/>
                <a:sym typeface="Century Gothic"/>
              </a:rPr>
              <a:t>/* Código Rama Destino */</a:t>
            </a:r>
            <a:endParaRPr/>
          </a:p>
          <a:p>
            <a:pPr indent="0" lvl="2" marL="914400" marR="0" rtl="0" algn="l">
              <a:lnSpc>
                <a:spcPct val="150000"/>
              </a:lnSpc>
              <a:spcBef>
                <a:spcPts val="0"/>
              </a:spcBef>
              <a:spcAft>
                <a:spcPts val="0"/>
              </a:spcAft>
              <a:buNone/>
            </a:pPr>
            <a:r>
              <a:rPr b="0" i="0" lang="es-ES" sz="1100" u="none" cap="none" strike="noStrike">
                <a:solidFill>
                  <a:schemeClr val="dk1"/>
                </a:solidFill>
                <a:latin typeface="Century Gothic"/>
                <a:ea typeface="Century Gothic"/>
                <a:cs typeface="Century Gothic"/>
                <a:sym typeface="Century Gothic"/>
              </a:rPr>
              <a:t>h1 {</a:t>
            </a:r>
            <a:endParaRPr/>
          </a:p>
          <a:p>
            <a:pPr indent="0" lvl="2" marL="914400" marR="0" rtl="0" algn="l">
              <a:lnSpc>
                <a:spcPct val="150000"/>
              </a:lnSpc>
              <a:spcBef>
                <a:spcPts val="0"/>
              </a:spcBef>
              <a:spcAft>
                <a:spcPts val="0"/>
              </a:spcAft>
              <a:buNone/>
            </a:pPr>
            <a:r>
              <a:rPr b="0" i="0" lang="es-ES" sz="1100" u="none" cap="none" strike="noStrike">
                <a:solidFill>
                  <a:schemeClr val="dk1"/>
                </a:solidFill>
                <a:latin typeface="Century Gothic"/>
                <a:ea typeface="Century Gothic"/>
                <a:cs typeface="Century Gothic"/>
                <a:sym typeface="Century Gothic"/>
              </a:rPr>
              <a:t>  color: #00ff00;</a:t>
            </a:r>
            <a:endParaRPr/>
          </a:p>
          <a:p>
            <a:pPr indent="0" lvl="2" marL="914400" marR="0" rtl="0" algn="l">
              <a:lnSpc>
                <a:spcPct val="150000"/>
              </a:lnSpc>
              <a:spcBef>
                <a:spcPts val="0"/>
              </a:spcBef>
              <a:spcAft>
                <a:spcPts val="0"/>
              </a:spcAft>
              <a:buNone/>
            </a:pPr>
            <a:r>
              <a:rPr b="0" i="0" lang="es-ES" sz="1100" u="none" cap="none" strike="noStrike">
                <a:solidFill>
                  <a:schemeClr val="dk1"/>
                </a:solidFill>
                <a:latin typeface="Century Gothic"/>
                <a:ea typeface="Century Gothic"/>
                <a:cs typeface="Century Gothic"/>
                <a:sym typeface="Century Gothic"/>
              </a:rPr>
              <a:t>}</a:t>
            </a:r>
            <a:endParaRPr/>
          </a:p>
          <a:p>
            <a:pPr indent="0" lvl="2" marL="914400" marR="0" rtl="0" algn="l">
              <a:lnSpc>
                <a:spcPct val="150000"/>
              </a:lnSpc>
              <a:spcBef>
                <a:spcPts val="0"/>
              </a:spcBef>
              <a:spcAft>
                <a:spcPts val="0"/>
              </a:spcAft>
              <a:buNone/>
            </a:pPr>
            <a:r>
              <a:rPr b="0" i="0" lang="es-ES" sz="1100" u="none" cap="none" strike="noStrike">
                <a:solidFill>
                  <a:schemeClr val="dk1"/>
                </a:solidFill>
                <a:latin typeface="Century Gothic"/>
                <a:ea typeface="Century Gothic"/>
                <a:cs typeface="Century Gothic"/>
                <a:sym typeface="Century Gothic"/>
              </a:rPr>
              <a:t>===</a:t>
            </a:r>
            <a:endParaRPr/>
          </a:p>
          <a:p>
            <a:pPr indent="0" lvl="2" marL="914400" marR="0" rtl="0" algn="l">
              <a:lnSpc>
                <a:spcPct val="150000"/>
              </a:lnSpc>
              <a:spcBef>
                <a:spcPts val="0"/>
              </a:spcBef>
              <a:spcAft>
                <a:spcPts val="0"/>
              </a:spcAft>
              <a:buNone/>
            </a:pPr>
            <a:r>
              <a:rPr b="0" i="0" lang="es-ES" sz="1100" u="none" cap="none" strike="noStrike">
                <a:solidFill>
                  <a:schemeClr val="dk1"/>
                </a:solidFill>
                <a:latin typeface="Century Gothic"/>
                <a:ea typeface="Century Gothic"/>
                <a:cs typeface="Century Gothic"/>
                <a:sym typeface="Century Gothic"/>
              </a:rPr>
              <a:t>/* Código Rama Origen */</a:t>
            </a:r>
            <a:endParaRPr/>
          </a:p>
          <a:p>
            <a:pPr indent="0" lvl="2" marL="914400" marR="0" rtl="0" algn="l">
              <a:lnSpc>
                <a:spcPct val="150000"/>
              </a:lnSpc>
              <a:spcBef>
                <a:spcPts val="0"/>
              </a:spcBef>
              <a:spcAft>
                <a:spcPts val="0"/>
              </a:spcAft>
              <a:buNone/>
            </a:pPr>
            <a:r>
              <a:rPr b="0" i="0" lang="es-ES" sz="1100" u="none" cap="none" strike="noStrike">
                <a:solidFill>
                  <a:schemeClr val="dk1"/>
                </a:solidFill>
                <a:latin typeface="Century Gothic"/>
                <a:ea typeface="Century Gothic"/>
                <a:cs typeface="Century Gothic"/>
                <a:sym typeface="Century Gothic"/>
              </a:rPr>
              <a:t>h1 {</a:t>
            </a:r>
            <a:br>
              <a:rPr b="0" i="0" lang="es-ES" sz="1100" u="none" cap="none" strike="noStrike">
                <a:solidFill>
                  <a:schemeClr val="dk1"/>
                </a:solidFill>
                <a:latin typeface="Century Gothic"/>
                <a:ea typeface="Century Gothic"/>
                <a:cs typeface="Century Gothic"/>
                <a:sym typeface="Century Gothic"/>
              </a:rPr>
            </a:br>
            <a:r>
              <a:rPr b="0" i="0" lang="es-ES" sz="1100" u="none" cap="none" strike="noStrike">
                <a:solidFill>
                  <a:schemeClr val="dk1"/>
                </a:solidFill>
                <a:latin typeface="Century Gothic"/>
                <a:ea typeface="Century Gothic"/>
                <a:cs typeface="Century Gothic"/>
                <a:sym typeface="Century Gothic"/>
              </a:rPr>
              <a:t>  color: #000000;</a:t>
            </a:r>
            <a:br>
              <a:rPr b="0" i="0" lang="es-ES" sz="1100" u="none" cap="none" strike="noStrike">
                <a:solidFill>
                  <a:schemeClr val="dk1"/>
                </a:solidFill>
                <a:latin typeface="Century Gothic"/>
                <a:ea typeface="Century Gothic"/>
                <a:cs typeface="Century Gothic"/>
                <a:sym typeface="Century Gothic"/>
              </a:rPr>
            </a:br>
            <a:r>
              <a:rPr b="0" i="0" lang="es-ES" sz="1100" u="none" cap="none" strike="noStrike">
                <a:solidFill>
                  <a:schemeClr val="dk1"/>
                </a:solidFill>
                <a:latin typeface="Century Gothic"/>
                <a:ea typeface="Century Gothic"/>
                <a:cs typeface="Century Gothic"/>
                <a:sym typeface="Century Gothic"/>
              </a:rPr>
              <a:t>}</a:t>
            </a:r>
            <a:endParaRPr b="0" i="0" sz="1100" u="none" cap="none" strike="noStrike">
              <a:solidFill>
                <a:schemeClr val="dk1"/>
              </a:solidFill>
              <a:latin typeface="Century Gothic"/>
              <a:ea typeface="Century Gothic"/>
              <a:cs typeface="Century Gothic"/>
              <a:sym typeface="Century Gothic"/>
            </a:endParaRPr>
          </a:p>
          <a:p>
            <a:pPr indent="0" lvl="2" marL="914400" marR="0" rtl="0" algn="l">
              <a:lnSpc>
                <a:spcPct val="150000"/>
              </a:lnSpc>
              <a:spcBef>
                <a:spcPts val="0"/>
              </a:spcBef>
              <a:spcAft>
                <a:spcPts val="0"/>
              </a:spcAft>
              <a:buNone/>
            </a:pPr>
            <a:r>
              <a:rPr b="0" i="0" lang="es-ES" sz="1100" u="none" cap="none" strike="noStrike">
                <a:solidFill>
                  <a:schemeClr val="dk1"/>
                </a:solidFill>
                <a:latin typeface="Century Gothic"/>
                <a:ea typeface="Century Gothic"/>
                <a:cs typeface="Century Gothic"/>
                <a:sym typeface="Century Gothic"/>
              </a:rPr>
              <a:t>&gt;&gt;&gt;&gt;&gt;&gt;&gt;&gt; Rama Origen (cambioBotones)</a:t>
            </a:r>
            <a:endParaRPr b="0" i="0" sz="1100" u="none" cap="none" strike="noStrike">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En este caso, debemos escoger con que código nos quedamos, o hacer nosotros mismos una mezcla. Hay que eliminar los &gt;&gt;&gt;&gt;, ====== y &lt;&lt;&lt;&lt;&lt;&lt;&lt;&lt;</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Recomiendo que los conflictos los resolváis </a:t>
            </a:r>
            <a:r>
              <a:rPr b="1" i="1" lang="es-ES" sz="1100">
                <a:solidFill>
                  <a:srgbClr val="FF0000"/>
                </a:solidFill>
                <a:latin typeface="Century Gothic"/>
                <a:ea typeface="Century Gothic"/>
                <a:cs typeface="Century Gothic"/>
                <a:sym typeface="Century Gothic"/>
              </a:rPr>
              <a:t>DE FORMA GRÁFICA</a:t>
            </a:r>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101600" lvl="0" marL="288000" marR="0" rtl="0" algn="just">
              <a:lnSpc>
                <a:spcPct val="150000"/>
              </a:lnSpc>
              <a:spcBef>
                <a:spcPts val="0"/>
              </a:spcBef>
              <a:spcAft>
                <a:spcPts val="0"/>
              </a:spcAft>
              <a:buClr>
                <a:srgbClr val="0071AA"/>
              </a:buClr>
              <a:buSzPts val="1100"/>
              <a:buFont typeface="Noto Sans Symbols"/>
              <a:buNone/>
            </a:pPr>
            <a:r>
              <a:t/>
            </a:r>
            <a:endParaRPr sz="11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descr="Types of Headaches meme - Imgflip" id="725" name="Google Shape;725;p52"/>
          <p:cNvPicPr preferRelativeResize="0"/>
          <p:nvPr/>
        </p:nvPicPr>
        <p:blipFill rotWithShape="1">
          <a:blip r:embed="rId3">
            <a:alphaModFix/>
          </a:blip>
          <a:srcRect b="0" l="0" r="0" t="0"/>
          <a:stretch/>
        </p:blipFill>
        <p:spPr>
          <a:xfrm>
            <a:off x="5148064" y="1328934"/>
            <a:ext cx="2546374" cy="261767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731" name="Google Shape;731;p5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732" name="Google Shape;732;p53"/>
          <p:cNvGrpSpPr/>
          <p:nvPr/>
        </p:nvGrpSpPr>
        <p:grpSpPr>
          <a:xfrm>
            <a:off x="85847" y="469368"/>
            <a:ext cx="8367885" cy="359313"/>
            <a:chOff x="274216" y="780591"/>
            <a:chExt cx="9372448" cy="479082"/>
          </a:xfrm>
        </p:grpSpPr>
        <p:sp>
          <p:nvSpPr>
            <p:cNvPr id="733" name="Google Shape;733;p5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734" name="Google Shape;734;p5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735" name="Google Shape;735;p5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736" name="Google Shape;736;p5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Ejercicio 6</a:t>
            </a:r>
            <a:endParaRPr/>
          </a:p>
        </p:txBody>
      </p:sp>
      <p:sp>
        <p:nvSpPr>
          <p:cNvPr id="737" name="Google Shape;737;p53"/>
          <p:cNvSpPr txBox="1"/>
          <p:nvPr/>
        </p:nvSpPr>
        <p:spPr>
          <a:xfrm>
            <a:off x="440725" y="843559"/>
            <a:ext cx="8703275" cy="2853217"/>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Crea un repositorio nuevo: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Crea el fichero gatos.txt y añade el nombre de un gato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Commitea los cambios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Crea una nueva rama llamada test</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Crea un nuevo fichero llamado perro.txt y añade el nombre de un perro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Abre el fichero gatos.txt y añade, en la misma línea ,el color del gato.</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Commitea estos cambios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Cambia a la rama master y abre el fichero gatos.txt, añadiendo la edad en la misma línea, compromete los cambios</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Fusiona la rama test en la rama master </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 Resuelve los conflictos que puedan darse ¿Cómo los has hecho desde el GitKraken?</a:t>
            </a:r>
            <a:endParaRPr/>
          </a:p>
          <a:p>
            <a:pPr indent="0" lvl="0" marL="116549" marR="0" rtl="0" algn="just">
              <a:lnSpc>
                <a:spcPct val="150000"/>
              </a:lnSpc>
              <a:spcBef>
                <a:spcPts val="0"/>
              </a:spcBef>
              <a:spcAft>
                <a:spcPts val="0"/>
              </a:spcAft>
              <a:buNone/>
            </a:pPr>
            <a:r>
              <a:rPr lang="es-ES" sz="1100">
                <a:solidFill>
                  <a:schemeClr val="dk1"/>
                </a:solidFill>
                <a:latin typeface="Century Gothic"/>
                <a:ea typeface="Century Gothic"/>
                <a:cs typeface="Century Gothic"/>
                <a:sym typeface="Century Gothic"/>
              </a:rPr>
              <a:t>Haz lo mismo desde la terminal usando meld (Descargaos el software e investigad cómo funciona)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5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743" name="Google Shape;743;p5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744" name="Google Shape;744;p54"/>
          <p:cNvGrpSpPr/>
          <p:nvPr/>
        </p:nvGrpSpPr>
        <p:grpSpPr>
          <a:xfrm>
            <a:off x="85847" y="469368"/>
            <a:ext cx="8367885" cy="359313"/>
            <a:chOff x="274216" y="780591"/>
            <a:chExt cx="9372448" cy="479082"/>
          </a:xfrm>
        </p:grpSpPr>
        <p:sp>
          <p:nvSpPr>
            <p:cNvPr id="745" name="Google Shape;745;p5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746" name="Google Shape;746;p5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747" name="Google Shape;747;p5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748" name="Google Shape;748;p5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GitHub</a:t>
            </a:r>
            <a:endParaRPr/>
          </a:p>
        </p:txBody>
      </p:sp>
      <p:sp>
        <p:nvSpPr>
          <p:cNvPr id="749" name="Google Shape;749;p54"/>
          <p:cNvSpPr txBox="1"/>
          <p:nvPr/>
        </p:nvSpPr>
        <p:spPr>
          <a:xfrm>
            <a:off x="440725" y="916103"/>
            <a:ext cx="7992925" cy="170674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400">
                <a:solidFill>
                  <a:schemeClr val="dk1"/>
                </a:solidFill>
                <a:latin typeface="Century Gothic"/>
                <a:ea typeface="Century Gothic"/>
                <a:cs typeface="Century Gothic"/>
                <a:sym typeface="Century Gothic"/>
              </a:rPr>
              <a:t>De momento todos los cambios que estamos haciendo, y todas estas operaciones van hacia un repositorio local. GitHub es una plataforma que permite gestionar repositorios en un servidor externo, para poder ser compartidos entre varios desarrolladores usando redes distintas.</a:t>
            </a:r>
            <a:endParaRPr i="1" sz="14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b="1" sz="1600">
              <a:solidFill>
                <a:schemeClr val="dk1"/>
              </a:solidFill>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755" name="Google Shape;755;p5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756" name="Google Shape;756;p55"/>
          <p:cNvGrpSpPr/>
          <p:nvPr/>
        </p:nvGrpSpPr>
        <p:grpSpPr>
          <a:xfrm>
            <a:off x="85847" y="469368"/>
            <a:ext cx="8367885" cy="359313"/>
            <a:chOff x="274216" y="780591"/>
            <a:chExt cx="9372448" cy="479082"/>
          </a:xfrm>
        </p:grpSpPr>
        <p:sp>
          <p:nvSpPr>
            <p:cNvPr id="757" name="Google Shape;757;p5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758" name="Google Shape;758;p5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759" name="Google Shape;759;p5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760" name="Google Shape;760;p5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GitHub</a:t>
            </a:r>
            <a:endParaRPr/>
          </a:p>
        </p:txBody>
      </p:sp>
      <p:pic>
        <p:nvPicPr>
          <p:cNvPr descr="Git's local repository and remote repository -- confusing concepts - Stack  Overflow" id="761" name="Google Shape;761;p55"/>
          <p:cNvPicPr preferRelativeResize="0"/>
          <p:nvPr/>
        </p:nvPicPr>
        <p:blipFill rotWithShape="1">
          <a:blip r:embed="rId3">
            <a:alphaModFix/>
          </a:blip>
          <a:srcRect b="0" l="0" r="0" t="0"/>
          <a:stretch/>
        </p:blipFill>
        <p:spPr>
          <a:xfrm>
            <a:off x="713435" y="20521"/>
            <a:ext cx="6272213"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767" name="Google Shape;767;p5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768" name="Google Shape;768;p56"/>
          <p:cNvGrpSpPr/>
          <p:nvPr/>
        </p:nvGrpSpPr>
        <p:grpSpPr>
          <a:xfrm>
            <a:off x="85847" y="469368"/>
            <a:ext cx="8367885" cy="359313"/>
            <a:chOff x="274216" y="780591"/>
            <a:chExt cx="9372448" cy="479082"/>
          </a:xfrm>
        </p:grpSpPr>
        <p:sp>
          <p:nvSpPr>
            <p:cNvPr id="769" name="Google Shape;769;p5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770" name="Google Shape;770;p5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771" name="Google Shape;771;p5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772" name="Google Shape;772;p5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GitHub</a:t>
            </a:r>
            <a:endParaRPr/>
          </a:p>
        </p:txBody>
      </p:sp>
      <p:sp>
        <p:nvSpPr>
          <p:cNvPr id="773" name="Google Shape;773;p56"/>
          <p:cNvSpPr txBox="1"/>
          <p:nvPr/>
        </p:nvSpPr>
        <p:spPr>
          <a:xfrm>
            <a:off x="440725" y="916103"/>
            <a:ext cx="7992925" cy="1706749"/>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400">
                <a:solidFill>
                  <a:schemeClr val="dk1"/>
                </a:solidFill>
                <a:latin typeface="Century Gothic"/>
                <a:ea typeface="Century Gothic"/>
                <a:cs typeface="Century Gothic"/>
                <a:sym typeface="Century Gothic"/>
              </a:rPr>
              <a:t>Cuando queráis hacer una copia local de un repositorio remoto hay que usar</a:t>
            </a:r>
            <a:endParaRPr/>
          </a:p>
          <a:p>
            <a:pPr indent="0" lvl="0" marL="116549" marR="0" rtl="0" algn="just">
              <a:lnSpc>
                <a:spcPct val="150000"/>
              </a:lnSpc>
              <a:spcBef>
                <a:spcPts val="0"/>
              </a:spcBef>
              <a:spcAft>
                <a:spcPts val="0"/>
              </a:spcAft>
              <a:buNone/>
            </a:pPr>
            <a:r>
              <a:rPr b="1" lang="es-ES" sz="1400">
                <a:solidFill>
                  <a:schemeClr val="dk1"/>
                </a:solidFill>
                <a:latin typeface="Century Gothic"/>
                <a:ea typeface="Century Gothic"/>
                <a:cs typeface="Century Gothic"/>
                <a:sym typeface="Century Gothic"/>
              </a:rPr>
              <a:t>git clone &lt;url-repositorio&gt;</a:t>
            </a:r>
            <a:endParaRPr i="1" sz="14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lang="es-ES" sz="1400">
                <a:solidFill>
                  <a:schemeClr val="dk1"/>
                </a:solidFill>
                <a:latin typeface="Century Gothic"/>
                <a:ea typeface="Century Gothic"/>
                <a:cs typeface="Century Gothic"/>
                <a:sym typeface="Century Gothic"/>
              </a:rPr>
              <a:t>Estos dos repos son independientes, y los cambios que yo haga en el local no se verán reflejados en el remoto, ni viceversa, a no ser que utilice las operaciones asociadas</a:t>
            </a:r>
            <a:endParaRPr/>
          </a:p>
          <a:p>
            <a:pPr indent="0" lvl="0" marL="116549" marR="0" rtl="0" algn="just">
              <a:lnSpc>
                <a:spcPct val="150000"/>
              </a:lnSpc>
              <a:spcBef>
                <a:spcPts val="0"/>
              </a:spcBef>
              <a:spcAft>
                <a:spcPts val="0"/>
              </a:spcAft>
              <a:buNone/>
            </a:pPr>
            <a:r>
              <a:t/>
            </a:r>
            <a:endParaRPr b="1" sz="160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779" name="Google Shape;779;p5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780" name="Google Shape;780;p57"/>
          <p:cNvGrpSpPr/>
          <p:nvPr/>
        </p:nvGrpSpPr>
        <p:grpSpPr>
          <a:xfrm>
            <a:off x="85847" y="469368"/>
            <a:ext cx="8367885" cy="359313"/>
            <a:chOff x="274216" y="780591"/>
            <a:chExt cx="9372448" cy="479082"/>
          </a:xfrm>
        </p:grpSpPr>
        <p:sp>
          <p:nvSpPr>
            <p:cNvPr id="781" name="Google Shape;781;p5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782" name="Google Shape;782;p5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783" name="Google Shape;783;p5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784" name="Google Shape;784;p5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785" name="Google Shape;785;p57"/>
          <p:cNvSpPr txBox="1"/>
          <p:nvPr/>
        </p:nvSpPr>
        <p:spPr>
          <a:xfrm>
            <a:off x="440725" y="916103"/>
            <a:ext cx="7992925" cy="4292072"/>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400">
                <a:solidFill>
                  <a:schemeClr val="dk1"/>
                </a:solidFill>
                <a:latin typeface="Century Gothic"/>
                <a:ea typeface="Century Gothic"/>
                <a:cs typeface="Century Gothic"/>
                <a:sym typeface="Century Gothic"/>
              </a:rPr>
              <a:t>Muy bien, pero recordad que hacer un commit representa que hemos consolidado los cambios hasta ese momento, pero en local. Si queremos subir los cambios a nuestro repositorio de GitHub (doy por hecho que ya lo habéis creado):</a:t>
            </a:r>
            <a:endParaRPr/>
          </a:p>
          <a:p>
            <a:pPr indent="0" lvl="0" marL="116549" marR="0" rtl="0" algn="just">
              <a:lnSpc>
                <a:spcPct val="150000"/>
              </a:lnSpc>
              <a:spcBef>
                <a:spcPts val="0"/>
              </a:spcBef>
              <a:spcAft>
                <a:spcPts val="0"/>
              </a:spcAft>
              <a:buNone/>
            </a:pPr>
            <a:r>
              <a:rPr b="1" i="1" lang="es-ES" sz="1400">
                <a:solidFill>
                  <a:schemeClr val="dk1"/>
                </a:solidFill>
                <a:latin typeface="Century Gothic"/>
                <a:ea typeface="Century Gothic"/>
                <a:cs typeface="Century Gothic"/>
                <a:sym typeface="Century Gothic"/>
              </a:rPr>
              <a:t>git remote add nombreRemote https://github.com/</a:t>
            </a:r>
            <a:r>
              <a:rPr b="1" i="1" lang="es-ES" sz="14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usuario/nombre_repo</a:t>
            </a:r>
            <a:endParaRPr b="1" i="1" sz="14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lang="es-ES" sz="1400">
                <a:solidFill>
                  <a:schemeClr val="dk1"/>
                </a:solidFill>
                <a:latin typeface="Century Gothic"/>
                <a:ea typeface="Century Gothic"/>
                <a:cs typeface="Century Gothic"/>
                <a:sym typeface="Century Gothic"/>
              </a:rPr>
              <a:t>remote es como llama git a los repositorios que están en GitHub, y con este comando creamos una conexión a un repo externo</a:t>
            </a:r>
            <a:endParaRPr/>
          </a:p>
          <a:p>
            <a:pPr indent="0" lvl="0" marL="116549" marR="0" rtl="0" algn="just">
              <a:lnSpc>
                <a:spcPct val="150000"/>
              </a:lnSpc>
              <a:spcBef>
                <a:spcPts val="0"/>
              </a:spcBef>
              <a:spcAft>
                <a:spcPts val="0"/>
              </a:spcAft>
              <a:buNone/>
            </a:pPr>
            <a:r>
              <a:rPr b="1" i="1" lang="es-ES" sz="1400">
                <a:solidFill>
                  <a:schemeClr val="dk1"/>
                </a:solidFill>
                <a:latin typeface="Century Gothic"/>
                <a:ea typeface="Century Gothic"/>
                <a:cs typeface="Century Gothic"/>
                <a:sym typeface="Century Gothic"/>
              </a:rPr>
              <a:t>nombreRemote</a:t>
            </a:r>
            <a:r>
              <a:rPr lang="es-ES" sz="1400">
                <a:solidFill>
                  <a:schemeClr val="dk1"/>
                </a:solidFill>
                <a:latin typeface="Century Gothic"/>
                <a:ea typeface="Century Gothic"/>
                <a:cs typeface="Century Gothic"/>
                <a:sym typeface="Century Gothic"/>
              </a:rPr>
              <a:t> es el nombre que se le da a cada remoto para después referenciarlo, se puede poner el que se quiera. Lo normal es ponerle </a:t>
            </a:r>
            <a:r>
              <a:rPr i="1" lang="es-ES" sz="1400">
                <a:solidFill>
                  <a:schemeClr val="dk1"/>
                </a:solidFill>
                <a:latin typeface="Century Gothic"/>
                <a:ea typeface="Century Gothic"/>
                <a:cs typeface="Century Gothic"/>
                <a:sym typeface="Century Gothic"/>
              </a:rPr>
              <a:t>origin,remote…</a:t>
            </a:r>
            <a:r>
              <a:rPr lang="es-ES" sz="1400">
                <a:solidFill>
                  <a:schemeClr val="dk1"/>
                </a:solidFill>
                <a:latin typeface="Century Gothic"/>
                <a:ea typeface="Century Gothic"/>
                <a:cs typeface="Century Gothic"/>
                <a:sym typeface="Century Gothic"/>
              </a:rPr>
              <a:t> pero es mejor ponerle alguno que os sirva.  De esta forma tendremos un enlace entre el local y el remoto. La nomenclatura es </a:t>
            </a:r>
            <a:r>
              <a:rPr b="1" i="1" lang="es-ES" sz="1400">
                <a:solidFill>
                  <a:schemeClr val="dk1"/>
                </a:solidFill>
                <a:latin typeface="Century Gothic"/>
                <a:ea typeface="Century Gothic"/>
                <a:cs typeface="Century Gothic"/>
                <a:sym typeface="Century Gothic"/>
              </a:rPr>
              <a:t>remoto/rama</a:t>
            </a:r>
            <a:r>
              <a:rPr lang="es-ES" sz="1400">
                <a:solidFill>
                  <a:schemeClr val="dk1"/>
                </a:solidFill>
                <a:latin typeface="Century Gothic"/>
                <a:ea typeface="Century Gothic"/>
                <a:cs typeface="Century Gothic"/>
                <a:sym typeface="Century Gothic"/>
              </a:rPr>
              <a:t> -&gt; </a:t>
            </a:r>
            <a:r>
              <a:rPr b="1" i="1" lang="es-ES" sz="1400">
                <a:solidFill>
                  <a:schemeClr val="dk1"/>
                </a:solidFill>
                <a:latin typeface="Century Gothic"/>
                <a:ea typeface="Century Gothic"/>
                <a:cs typeface="Century Gothic"/>
                <a:sym typeface="Century Gothic"/>
              </a:rPr>
              <a:t>origin/dev, origin/master…</a:t>
            </a:r>
            <a:endParaRPr sz="14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lang="es-ES" sz="1400">
                <a:solidFill>
                  <a:schemeClr val="dk1"/>
                </a:solidFill>
                <a:latin typeface="Century Gothic"/>
                <a:ea typeface="Century Gothic"/>
                <a:cs typeface="Century Gothic"/>
                <a:sym typeface="Century Gothic"/>
              </a:rPr>
              <a:t>Podréis listar los repos remotos llamando a</a:t>
            </a:r>
            <a:endParaRPr/>
          </a:p>
          <a:p>
            <a:pPr indent="0" lvl="0" marL="116549" marR="0" rtl="0" algn="just">
              <a:lnSpc>
                <a:spcPct val="150000"/>
              </a:lnSpc>
              <a:spcBef>
                <a:spcPts val="0"/>
              </a:spcBef>
              <a:spcAft>
                <a:spcPts val="0"/>
              </a:spcAft>
              <a:buNone/>
            </a:pPr>
            <a:r>
              <a:rPr b="1" i="1" lang="es-ES" sz="1400">
                <a:solidFill>
                  <a:schemeClr val="dk1"/>
                </a:solidFill>
                <a:latin typeface="Century Gothic"/>
                <a:ea typeface="Century Gothic"/>
                <a:cs typeface="Century Gothic"/>
                <a:sym typeface="Century Gothic"/>
              </a:rPr>
              <a:t>git remote -v</a:t>
            </a:r>
            <a:endParaRPr i="1" sz="14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b="1" sz="160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791" name="Google Shape;791;p5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792" name="Google Shape;792;p58"/>
          <p:cNvGrpSpPr/>
          <p:nvPr/>
        </p:nvGrpSpPr>
        <p:grpSpPr>
          <a:xfrm>
            <a:off x="85847" y="469368"/>
            <a:ext cx="8367885" cy="359313"/>
            <a:chOff x="274216" y="780591"/>
            <a:chExt cx="9372448" cy="479082"/>
          </a:xfrm>
        </p:grpSpPr>
        <p:sp>
          <p:nvSpPr>
            <p:cNvPr id="793" name="Google Shape;793;p5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794" name="Google Shape;794;p5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795" name="Google Shape;795;p5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796" name="Google Shape;796;p5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797" name="Google Shape;797;p58"/>
          <p:cNvSpPr txBox="1"/>
          <p:nvPr/>
        </p:nvSpPr>
        <p:spPr>
          <a:xfrm>
            <a:off x="440725" y="916103"/>
            <a:ext cx="7992925" cy="3738844"/>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Si queremos clonar el código que esté en algún repo (podéis obtener la URL desde GitHub):</a:t>
            </a:r>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clone https://github.com/user/repo</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Ahora tendréis una COPIA en local</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Podemos hacer descargarnos los cambios (el HEAD, el último commit) de una rama remota en una copia local si alguien hace cambios usando </a:t>
            </a:r>
            <a:r>
              <a:rPr b="1" i="1" lang="es-ES" sz="1600">
                <a:solidFill>
                  <a:schemeClr val="dk1"/>
                </a:solidFill>
                <a:latin typeface="Century Gothic"/>
                <a:ea typeface="Century Gothic"/>
                <a:cs typeface="Century Gothic"/>
                <a:sym typeface="Century Gothic"/>
              </a:rPr>
              <a:t>pull</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pull nombreRemote nombreRama</a:t>
            </a:r>
            <a:endParaRPr b="1" i="1"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Además tenemos la operación </a:t>
            </a:r>
            <a:r>
              <a:rPr b="1" i="1" lang="es-ES" sz="1600">
                <a:solidFill>
                  <a:schemeClr val="dk1"/>
                </a:solidFill>
                <a:latin typeface="Century Gothic"/>
                <a:ea typeface="Century Gothic"/>
                <a:cs typeface="Century Gothic"/>
                <a:sym typeface="Century Gothic"/>
              </a:rPr>
              <a:t>git fetch nombreRemote</a:t>
            </a:r>
            <a:r>
              <a:rPr lang="es-ES" sz="1600">
                <a:solidFill>
                  <a:schemeClr val="dk1"/>
                </a:solidFill>
                <a:latin typeface="Century Gothic"/>
                <a:ea typeface="Century Gothic"/>
                <a:cs typeface="Century Gothic"/>
                <a:sym typeface="Century Gothic"/>
              </a:rPr>
              <a:t>, que lo que hace es bajarse los cambios en una rama espejo, y después tu puedes mergearla con la rama que quieras. Un </a:t>
            </a:r>
            <a:r>
              <a:rPr b="1" i="1" lang="es-ES" sz="1600">
                <a:solidFill>
                  <a:schemeClr val="dk1"/>
                </a:solidFill>
                <a:latin typeface="Century Gothic"/>
                <a:ea typeface="Century Gothic"/>
                <a:cs typeface="Century Gothic"/>
                <a:sym typeface="Century Gothic"/>
              </a:rPr>
              <a:t>git pull = git fetch + git merge</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5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803" name="Google Shape;803;p5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804" name="Google Shape;804;p59"/>
          <p:cNvGrpSpPr/>
          <p:nvPr/>
        </p:nvGrpSpPr>
        <p:grpSpPr>
          <a:xfrm>
            <a:off x="85847" y="469368"/>
            <a:ext cx="8367885" cy="359313"/>
            <a:chOff x="274216" y="780591"/>
            <a:chExt cx="9372448" cy="479082"/>
          </a:xfrm>
        </p:grpSpPr>
        <p:sp>
          <p:nvSpPr>
            <p:cNvPr id="805" name="Google Shape;805;p5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806" name="Google Shape;806;p5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807" name="Google Shape;807;p5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808" name="Google Shape;808;p5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809" name="Google Shape;809;p59"/>
          <p:cNvSpPr txBox="1"/>
          <p:nvPr/>
        </p:nvSpPr>
        <p:spPr>
          <a:xfrm>
            <a:off x="440725" y="916103"/>
            <a:ext cx="7992925" cy="226126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Para subir los cambios tenemos que ejecutar</a:t>
            </a:r>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push  nombreRepo nombreRama</a:t>
            </a:r>
            <a:endParaRPr b="1" i="1"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Para subir los cambios tenemos que informar qué remoto estamos modificando (el que hayáis creado antes) y la rama a la que queréis subir vuestro código.</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Ejemplo: </a:t>
            </a:r>
            <a:r>
              <a:rPr b="1" i="1" lang="es-ES" sz="1600">
                <a:solidFill>
                  <a:schemeClr val="dk1"/>
                </a:solidFill>
                <a:latin typeface="Century Gothic"/>
                <a:ea typeface="Century Gothic"/>
                <a:cs typeface="Century Gothic"/>
                <a:sym typeface="Century Gothic"/>
              </a:rPr>
              <a:t>git push entornosRemote master</a:t>
            </a:r>
            <a:endParaRPr/>
          </a:p>
        </p:txBody>
      </p:sp>
      <p:pic>
        <p:nvPicPr>
          <p:cNvPr descr="Pull, Push, and Fetch Files with Git - MATLAB &amp; Simulink - MathWorks España" id="810" name="Google Shape;810;p59"/>
          <p:cNvPicPr preferRelativeResize="0"/>
          <p:nvPr/>
        </p:nvPicPr>
        <p:blipFill rotWithShape="1">
          <a:blip r:embed="rId3">
            <a:alphaModFix/>
          </a:blip>
          <a:srcRect b="0" l="0" r="0" t="0"/>
          <a:stretch/>
        </p:blipFill>
        <p:spPr>
          <a:xfrm>
            <a:off x="701531" y="3125490"/>
            <a:ext cx="4350413" cy="1764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04" name="Google Shape;104;p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05" name="Google Shape;105;p6"/>
          <p:cNvGrpSpPr/>
          <p:nvPr/>
        </p:nvGrpSpPr>
        <p:grpSpPr>
          <a:xfrm>
            <a:off x="85847" y="469368"/>
            <a:ext cx="8367885" cy="359313"/>
            <a:chOff x="274216" y="780591"/>
            <a:chExt cx="9372448" cy="479082"/>
          </a:xfrm>
        </p:grpSpPr>
        <p:sp>
          <p:nvSpPr>
            <p:cNvPr id="106" name="Google Shape;106;p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07" name="Google Shape;107;p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08" name="Google Shape;108;p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09" name="Google Shape;109;p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Elementos principales</a:t>
            </a:r>
            <a:endParaRPr/>
          </a:p>
        </p:txBody>
      </p:sp>
      <p:sp>
        <p:nvSpPr>
          <p:cNvPr id="110" name="Google Shape;110;p6"/>
          <p:cNvSpPr txBox="1"/>
          <p:nvPr/>
        </p:nvSpPr>
        <p:spPr>
          <a:xfrm>
            <a:off x="440725" y="843558"/>
            <a:ext cx="7992925" cy="3107133"/>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Repositorio: </a:t>
            </a:r>
            <a:r>
              <a:rPr lang="es-ES" sz="1100">
                <a:solidFill>
                  <a:schemeClr val="dk1"/>
                </a:solidFill>
                <a:latin typeface="Century Gothic"/>
                <a:ea typeface="Century Gothic"/>
                <a:cs typeface="Century Gothic"/>
                <a:sym typeface="Century Gothic"/>
              </a:rPr>
              <a:t>Lugar en el que se almacenan los datos actualizados e históricos de cambios, a menudo en un servidor. Puede ser un sistema de archivos en un disco duro,un banco de datos, etc..</a:t>
            </a:r>
            <a:endParaRPr/>
          </a:p>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Versión: </a:t>
            </a:r>
            <a:r>
              <a:rPr lang="es-ES" sz="1100">
                <a:solidFill>
                  <a:schemeClr val="dk1"/>
                </a:solidFill>
                <a:latin typeface="Century Gothic"/>
                <a:ea typeface="Century Gothic"/>
                <a:cs typeface="Century Gothic"/>
                <a:sym typeface="Century Gothic"/>
              </a:rPr>
              <a:t>La situación y estado de los ficheros en un momento concreto. Los VCS etiquetan a las versiones con un contador o con un código identificativo. La versión más actual se le denomina</a:t>
            </a:r>
            <a:r>
              <a:rPr b="1" lang="es-ES" sz="1100">
                <a:solidFill>
                  <a:schemeClr val="dk1"/>
                </a:solidFill>
                <a:latin typeface="Century Gothic"/>
                <a:ea typeface="Century Gothic"/>
                <a:cs typeface="Century Gothic"/>
                <a:sym typeface="Century Gothic"/>
              </a:rPr>
              <a:t> </a:t>
            </a:r>
            <a:r>
              <a:rPr b="1" i="1" lang="es-ES" sz="1100">
                <a:solidFill>
                  <a:schemeClr val="dk1"/>
                </a:solidFill>
                <a:latin typeface="Century Gothic"/>
                <a:ea typeface="Century Gothic"/>
                <a:cs typeface="Century Gothic"/>
                <a:sym typeface="Century Gothic"/>
              </a:rPr>
              <a:t>HEAD</a:t>
            </a:r>
            <a:endParaRPr/>
          </a:p>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Baseline: </a:t>
            </a:r>
            <a:r>
              <a:rPr lang="es-ES" sz="1100">
                <a:solidFill>
                  <a:schemeClr val="dk1"/>
                </a:solidFill>
                <a:latin typeface="Century Gothic"/>
                <a:ea typeface="Century Gothic"/>
                <a:cs typeface="Century Gothic"/>
                <a:sym typeface="Century Gothic"/>
              </a:rPr>
              <a:t>Una versión aprobada de un fichero a partir del cual se pueden realizar cambios</a:t>
            </a:r>
            <a:endParaRPr/>
          </a:p>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Branch (rama)</a:t>
            </a:r>
            <a:r>
              <a:rPr lang="es-ES" sz="1100">
                <a:solidFill>
                  <a:schemeClr val="dk1"/>
                </a:solidFill>
                <a:latin typeface="Century Gothic"/>
                <a:ea typeface="Century Gothic"/>
                <a:cs typeface="Century Gothic"/>
                <a:sym typeface="Century Gothic"/>
              </a:rPr>
              <a:t>: Una rama es una copia de un proyecto en un momento concreto. Podemos tener un proyecto con varias ramas: una rama de pruebas, una rama para solucionar bugs, una rama de la nueva versión del proyecto…</a:t>
            </a:r>
            <a:endParaRPr/>
          </a:p>
          <a:p>
            <a:pPr indent="0" lvl="0" marL="116549" marR="0" rtl="0" algn="just">
              <a:lnSpc>
                <a:spcPct val="150000"/>
              </a:lnSpc>
              <a:spcBef>
                <a:spcPts val="0"/>
              </a:spcBef>
              <a:spcAft>
                <a:spcPts val="0"/>
              </a:spcAft>
              <a:buNone/>
            </a:pPr>
            <a:r>
              <a:rPr b="1" lang="es-ES" sz="1100">
                <a:solidFill>
                  <a:schemeClr val="dk1"/>
                </a:solidFill>
                <a:latin typeface="Century Gothic"/>
                <a:ea typeface="Century Gothic"/>
                <a:cs typeface="Century Gothic"/>
                <a:sym typeface="Century Gothic"/>
              </a:rPr>
              <a:t>    Se puede fusionar más de una rama para que los cambios de una queden presentes en la otra</a:t>
            </a:r>
            <a:endParaRPr/>
          </a:p>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Rama master: </a:t>
            </a:r>
            <a:r>
              <a:rPr lang="es-ES" sz="1100">
                <a:solidFill>
                  <a:schemeClr val="dk1"/>
                </a:solidFill>
                <a:latin typeface="Century Gothic"/>
                <a:ea typeface="Century Gothic"/>
                <a:cs typeface="Century Gothic"/>
                <a:sym typeface="Century Gothic"/>
              </a:rPr>
              <a:t>es la rama principal del proyecto.</a:t>
            </a:r>
            <a:endParaRPr/>
          </a:p>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Checkout</a:t>
            </a:r>
            <a:r>
              <a:rPr lang="es-ES" sz="1100">
                <a:solidFill>
                  <a:schemeClr val="dk1"/>
                </a:solidFill>
                <a:latin typeface="Century Gothic"/>
                <a:ea typeface="Century Gothic"/>
                <a:cs typeface="Century Gothic"/>
                <a:sym typeface="Century Gothic"/>
              </a:rPr>
              <a:t>: Creación de una copia local de un repositorio. Podéis elegir qué versión descargar, pero lo más normal es la última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6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816" name="Google Shape;816;p6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817" name="Google Shape;817;p60"/>
          <p:cNvGrpSpPr/>
          <p:nvPr/>
        </p:nvGrpSpPr>
        <p:grpSpPr>
          <a:xfrm>
            <a:off x="85847" y="469368"/>
            <a:ext cx="8367885" cy="359313"/>
            <a:chOff x="274216" y="780591"/>
            <a:chExt cx="9372448" cy="479082"/>
          </a:xfrm>
        </p:grpSpPr>
        <p:sp>
          <p:nvSpPr>
            <p:cNvPr id="818" name="Google Shape;818;p6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819" name="Google Shape;819;p6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820" name="Google Shape;820;p6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821" name="Google Shape;821;p6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¿Cómo trabajar con Git?</a:t>
            </a:r>
            <a:endParaRPr/>
          </a:p>
        </p:txBody>
      </p:sp>
      <p:sp>
        <p:nvSpPr>
          <p:cNvPr id="822" name="Google Shape;822;p60"/>
          <p:cNvSpPr txBox="1"/>
          <p:nvPr/>
        </p:nvSpPr>
        <p:spPr>
          <a:xfrm>
            <a:off x="440725" y="916103"/>
            <a:ext cx="7992925" cy="1522853"/>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Vosotros podéis tener varias ramas locales pero tenéis que especificar a qué rama remota está apuntando.</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Esto se consigue con el comando </a:t>
            </a:r>
            <a:r>
              <a:rPr b="1" i="1" lang="es-ES" sz="1600">
                <a:solidFill>
                  <a:schemeClr val="dk1"/>
                </a:solidFill>
                <a:latin typeface="Century Gothic"/>
                <a:ea typeface="Century Gothic"/>
                <a:cs typeface="Century Gothic"/>
                <a:sym typeface="Century Gothic"/>
              </a:rPr>
              <a:t>upstream</a:t>
            </a:r>
            <a:r>
              <a:rPr lang="es-ES" sz="1600">
                <a:solidFill>
                  <a:schemeClr val="dk1"/>
                </a:solidFill>
                <a:latin typeface="Century Gothic"/>
                <a:ea typeface="Century Gothic"/>
                <a:cs typeface="Century Gothic"/>
                <a:sym typeface="Century Gothic"/>
              </a:rPr>
              <a:t>.</a:t>
            </a:r>
            <a:endParaRPr/>
          </a:p>
          <a:p>
            <a:pPr indent="0" lvl="0" marL="116549" marR="0" rtl="0" algn="just">
              <a:lnSpc>
                <a:spcPct val="150000"/>
              </a:lnSpc>
              <a:spcBef>
                <a:spcPts val="0"/>
              </a:spcBef>
              <a:spcAft>
                <a:spcPts val="0"/>
              </a:spcAft>
              <a:buNone/>
            </a:pPr>
            <a:r>
              <a:rPr b="1" i="1" lang="es-ES" sz="1600">
                <a:solidFill>
                  <a:schemeClr val="dk1"/>
                </a:solidFill>
                <a:latin typeface="Century Gothic"/>
                <a:ea typeface="Century Gothic"/>
                <a:cs typeface="Century Gothic"/>
                <a:sym typeface="Century Gothic"/>
              </a:rPr>
              <a:t>git branch --set-upstream &lt;rama-remota&gt;</a:t>
            </a:r>
            <a:endParaRPr/>
          </a:p>
        </p:txBody>
      </p:sp>
      <p:pic>
        <p:nvPicPr>
          <p:cNvPr descr="How To Set Upstream Branch on Git – devconnected" id="823" name="Google Shape;823;p60"/>
          <p:cNvPicPr preferRelativeResize="0"/>
          <p:nvPr/>
        </p:nvPicPr>
        <p:blipFill rotWithShape="1">
          <a:blip r:embed="rId3">
            <a:alphaModFix/>
          </a:blip>
          <a:srcRect b="0" l="0" r="0" t="0"/>
          <a:stretch/>
        </p:blipFill>
        <p:spPr>
          <a:xfrm>
            <a:off x="546941" y="2571750"/>
            <a:ext cx="3381374" cy="231816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829" name="Google Shape;829;p6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830" name="Google Shape;830;p61"/>
          <p:cNvGrpSpPr/>
          <p:nvPr/>
        </p:nvGrpSpPr>
        <p:grpSpPr>
          <a:xfrm>
            <a:off x="85847" y="469368"/>
            <a:ext cx="8367885" cy="359313"/>
            <a:chOff x="274216" y="780591"/>
            <a:chExt cx="9372448" cy="479082"/>
          </a:xfrm>
        </p:grpSpPr>
        <p:sp>
          <p:nvSpPr>
            <p:cNvPr id="831" name="Google Shape;831;p6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832" name="Google Shape;832;p6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833" name="Google Shape;833;p6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834" name="Google Shape;834;p6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Trabajar con GitHub</a:t>
            </a:r>
            <a:endParaRPr/>
          </a:p>
        </p:txBody>
      </p:sp>
      <p:sp>
        <p:nvSpPr>
          <p:cNvPr id="835" name="Google Shape;835;p61"/>
          <p:cNvSpPr txBox="1"/>
          <p:nvPr/>
        </p:nvSpPr>
        <p:spPr>
          <a:xfrm>
            <a:off x="440725" y="916103"/>
            <a:ext cx="7992925" cy="2630848"/>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Hay dos formas de trabajar con repos en GitHub:</a:t>
            </a:r>
            <a:endParaRPr/>
          </a:p>
          <a:p>
            <a:pPr indent="-342900" lvl="0" marL="459450" marR="0" rtl="0" algn="just">
              <a:lnSpc>
                <a:spcPct val="150000"/>
              </a:lnSpc>
              <a:spcBef>
                <a:spcPts val="0"/>
              </a:spcBef>
              <a:spcAft>
                <a:spcPts val="0"/>
              </a:spcAft>
              <a:buClr>
                <a:srgbClr val="0071AA"/>
              </a:buClr>
              <a:buSzPts val="1600"/>
              <a:buFont typeface="Calibri"/>
              <a:buAutoNum type="arabicPeriod"/>
            </a:pPr>
            <a:r>
              <a:rPr b="1" i="1" lang="es-ES" sz="1600">
                <a:solidFill>
                  <a:schemeClr val="dk1"/>
                </a:solidFill>
                <a:latin typeface="Century Gothic"/>
                <a:ea typeface="Century Gothic"/>
                <a:cs typeface="Century Gothic"/>
                <a:sym typeface="Century Gothic"/>
              </a:rPr>
              <a:t>Siendo colaborador</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Tenéis permiso (ya seáis los dueños u os den permiso), así que hay que:</a:t>
            </a:r>
            <a:endParaRPr/>
          </a:p>
          <a:p>
            <a:pPr indent="-342899" lvl="1" marL="916649" marR="0" rtl="0" algn="just">
              <a:lnSpc>
                <a:spcPct val="150000"/>
              </a:lnSpc>
              <a:spcBef>
                <a:spcPts val="0"/>
              </a:spcBef>
              <a:spcAft>
                <a:spcPts val="0"/>
              </a:spcAft>
              <a:buClr>
                <a:srgbClr val="0071AA"/>
              </a:buClr>
              <a:buSzPts val="1600"/>
              <a:buFont typeface="Calibri"/>
              <a:buAutoNum type="arabicPeriod"/>
            </a:pPr>
            <a:r>
              <a:rPr b="0" i="0" lang="es-ES" sz="1600" u="none" cap="none" strike="noStrike">
                <a:solidFill>
                  <a:schemeClr val="dk1"/>
                </a:solidFill>
                <a:latin typeface="Century Gothic"/>
                <a:ea typeface="Century Gothic"/>
                <a:cs typeface="Century Gothic"/>
                <a:sym typeface="Century Gothic"/>
              </a:rPr>
              <a:t>Clonar el repo en local</a:t>
            </a:r>
            <a:endParaRPr/>
          </a:p>
          <a:p>
            <a:pPr indent="-342899" lvl="1" marL="916649" marR="0" rtl="0" algn="just">
              <a:lnSpc>
                <a:spcPct val="150000"/>
              </a:lnSpc>
              <a:spcBef>
                <a:spcPts val="0"/>
              </a:spcBef>
              <a:spcAft>
                <a:spcPts val="0"/>
              </a:spcAft>
              <a:buClr>
                <a:srgbClr val="0071AA"/>
              </a:buClr>
              <a:buSzPts val="1600"/>
              <a:buFont typeface="Calibri"/>
              <a:buAutoNum type="arabicPeriod"/>
            </a:pPr>
            <a:r>
              <a:rPr b="0" i="0" lang="es-ES" sz="1600" u="none" cap="none" strike="noStrike">
                <a:solidFill>
                  <a:schemeClr val="dk1"/>
                </a:solidFill>
                <a:latin typeface="Century Gothic"/>
                <a:ea typeface="Century Gothic"/>
                <a:cs typeface="Century Gothic"/>
                <a:sym typeface="Century Gothic"/>
              </a:rPr>
              <a:t>Añadir y comprometer cambios</a:t>
            </a:r>
            <a:endParaRPr/>
          </a:p>
          <a:p>
            <a:pPr indent="-342899" lvl="1" marL="916649" marR="0" rtl="0" algn="just">
              <a:lnSpc>
                <a:spcPct val="150000"/>
              </a:lnSpc>
              <a:spcBef>
                <a:spcPts val="0"/>
              </a:spcBef>
              <a:spcAft>
                <a:spcPts val="0"/>
              </a:spcAft>
              <a:buClr>
                <a:srgbClr val="0071AA"/>
              </a:buClr>
              <a:buSzPts val="1600"/>
              <a:buFont typeface="Calibri"/>
              <a:buAutoNum type="arabicPeriod"/>
            </a:pPr>
            <a:r>
              <a:rPr b="0" i="0" lang="es-ES" sz="1600" u="none" cap="none" strike="noStrike">
                <a:solidFill>
                  <a:schemeClr val="dk1"/>
                </a:solidFill>
                <a:latin typeface="Century Gothic"/>
                <a:ea typeface="Century Gothic"/>
                <a:cs typeface="Century Gothic"/>
                <a:sym typeface="Century Gothic"/>
              </a:rPr>
              <a:t>Pushear los cambios en el repo remoto. </a:t>
            </a:r>
            <a:r>
              <a:rPr b="1" i="1" lang="es-ES" sz="1600" u="none" cap="none" strike="noStrike">
                <a:solidFill>
                  <a:srgbClr val="FF0000"/>
                </a:solidFill>
                <a:latin typeface="Century Gothic"/>
                <a:ea typeface="Century Gothic"/>
                <a:cs typeface="Century Gothic"/>
                <a:sym typeface="Century Gothic"/>
              </a:rPr>
              <a:t>SIEMPRE HACER PULL ANTES DE HACER PUSH</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841" name="Google Shape;841;p6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842" name="Google Shape;842;p62"/>
          <p:cNvGrpSpPr/>
          <p:nvPr/>
        </p:nvGrpSpPr>
        <p:grpSpPr>
          <a:xfrm>
            <a:off x="85847" y="469368"/>
            <a:ext cx="8367885" cy="359313"/>
            <a:chOff x="274216" y="780591"/>
            <a:chExt cx="9372448" cy="479082"/>
          </a:xfrm>
        </p:grpSpPr>
        <p:sp>
          <p:nvSpPr>
            <p:cNvPr id="843" name="Google Shape;843;p6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844" name="Google Shape;844;p6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845" name="Google Shape;845;p6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846" name="Google Shape;846;p6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Trabajar con GitHub</a:t>
            </a:r>
            <a:endParaRPr/>
          </a:p>
        </p:txBody>
      </p:sp>
      <p:sp>
        <p:nvSpPr>
          <p:cNvPr id="847" name="Google Shape;847;p62"/>
          <p:cNvSpPr txBox="1"/>
          <p:nvPr/>
        </p:nvSpPr>
        <p:spPr>
          <a:xfrm>
            <a:off x="440725" y="916103"/>
            <a:ext cx="7992925" cy="2630848"/>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Hay dos formas de trabajar con repos en GitHub:</a:t>
            </a:r>
            <a:endParaRPr/>
          </a:p>
          <a:p>
            <a:pPr indent="-342900" lvl="0" marL="459450" marR="0" rtl="0" algn="just">
              <a:lnSpc>
                <a:spcPct val="150000"/>
              </a:lnSpc>
              <a:spcBef>
                <a:spcPts val="0"/>
              </a:spcBef>
              <a:spcAft>
                <a:spcPts val="0"/>
              </a:spcAft>
              <a:buClr>
                <a:srgbClr val="0071AA"/>
              </a:buClr>
              <a:buSzPts val="1600"/>
              <a:buFont typeface="Calibri"/>
              <a:buAutoNum type="arabicPeriod"/>
            </a:pPr>
            <a:r>
              <a:rPr b="1" i="1" lang="es-ES" sz="1600">
                <a:solidFill>
                  <a:schemeClr val="dk1"/>
                </a:solidFill>
                <a:latin typeface="Century Gothic"/>
                <a:ea typeface="Century Gothic"/>
                <a:cs typeface="Century Gothic"/>
                <a:sym typeface="Century Gothic"/>
              </a:rPr>
              <a:t>Siendo colaborador</a:t>
            </a:r>
            <a:endParaRPr/>
          </a:p>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Tenéis permiso (ya seais los dueños u os den permiso), así que hay que:</a:t>
            </a:r>
            <a:endParaRPr/>
          </a:p>
          <a:p>
            <a:pPr indent="-342899" lvl="1" marL="916649" marR="0" rtl="0" algn="just">
              <a:lnSpc>
                <a:spcPct val="150000"/>
              </a:lnSpc>
              <a:spcBef>
                <a:spcPts val="0"/>
              </a:spcBef>
              <a:spcAft>
                <a:spcPts val="0"/>
              </a:spcAft>
              <a:buClr>
                <a:srgbClr val="0071AA"/>
              </a:buClr>
              <a:buSzPts val="1600"/>
              <a:buFont typeface="Calibri"/>
              <a:buAutoNum type="arabicPeriod"/>
            </a:pPr>
            <a:r>
              <a:rPr b="0" i="0" lang="es-ES" sz="1600" u="none" cap="none" strike="noStrike">
                <a:solidFill>
                  <a:schemeClr val="dk1"/>
                </a:solidFill>
                <a:latin typeface="Century Gothic"/>
                <a:ea typeface="Century Gothic"/>
                <a:cs typeface="Century Gothic"/>
                <a:sym typeface="Century Gothic"/>
              </a:rPr>
              <a:t>Clonar el repo en local</a:t>
            </a:r>
            <a:endParaRPr/>
          </a:p>
          <a:p>
            <a:pPr indent="-342899" lvl="1" marL="916649" marR="0" rtl="0" algn="just">
              <a:lnSpc>
                <a:spcPct val="150000"/>
              </a:lnSpc>
              <a:spcBef>
                <a:spcPts val="0"/>
              </a:spcBef>
              <a:spcAft>
                <a:spcPts val="0"/>
              </a:spcAft>
              <a:buClr>
                <a:srgbClr val="0071AA"/>
              </a:buClr>
              <a:buSzPts val="1600"/>
              <a:buFont typeface="Calibri"/>
              <a:buAutoNum type="arabicPeriod"/>
            </a:pPr>
            <a:r>
              <a:rPr b="0" i="0" lang="es-ES" sz="1600" u="none" cap="none" strike="noStrike">
                <a:solidFill>
                  <a:schemeClr val="dk1"/>
                </a:solidFill>
                <a:latin typeface="Century Gothic"/>
                <a:ea typeface="Century Gothic"/>
                <a:cs typeface="Century Gothic"/>
                <a:sym typeface="Century Gothic"/>
              </a:rPr>
              <a:t>Añadir y comprometer cambios</a:t>
            </a:r>
            <a:endParaRPr/>
          </a:p>
          <a:p>
            <a:pPr indent="-342899" lvl="1" marL="916649" marR="0" rtl="0" algn="just">
              <a:lnSpc>
                <a:spcPct val="150000"/>
              </a:lnSpc>
              <a:spcBef>
                <a:spcPts val="0"/>
              </a:spcBef>
              <a:spcAft>
                <a:spcPts val="0"/>
              </a:spcAft>
              <a:buClr>
                <a:srgbClr val="0071AA"/>
              </a:buClr>
              <a:buSzPts val="1600"/>
              <a:buFont typeface="Calibri"/>
              <a:buAutoNum type="arabicPeriod"/>
            </a:pPr>
            <a:r>
              <a:rPr b="0" i="0" lang="es-ES" sz="1600" u="none" cap="none" strike="noStrike">
                <a:solidFill>
                  <a:schemeClr val="dk1"/>
                </a:solidFill>
                <a:latin typeface="Century Gothic"/>
                <a:ea typeface="Century Gothic"/>
                <a:cs typeface="Century Gothic"/>
                <a:sym typeface="Century Gothic"/>
              </a:rPr>
              <a:t>Pushear los cambios en el repo remoto. </a:t>
            </a:r>
            <a:r>
              <a:rPr b="1" i="1" lang="es-ES" sz="1600" u="none" cap="none" strike="noStrike">
                <a:solidFill>
                  <a:srgbClr val="FF0000"/>
                </a:solidFill>
                <a:latin typeface="Century Gothic"/>
                <a:ea typeface="Century Gothic"/>
                <a:cs typeface="Century Gothic"/>
                <a:sym typeface="Century Gothic"/>
              </a:rPr>
              <a:t>SIEMPRE HACER PULL ANTES DE HACER PUSH</a:t>
            </a:r>
            <a:endParaRPr/>
          </a:p>
        </p:txBody>
      </p:sp>
      <p:pic>
        <p:nvPicPr>
          <p:cNvPr id="848" name="Google Shape;848;p62"/>
          <p:cNvPicPr preferRelativeResize="0"/>
          <p:nvPr/>
        </p:nvPicPr>
        <p:blipFill rotWithShape="1">
          <a:blip r:embed="rId3">
            <a:alphaModFix/>
          </a:blip>
          <a:srcRect b="0" l="0" r="0" t="0"/>
          <a:stretch/>
        </p:blipFill>
        <p:spPr>
          <a:xfrm>
            <a:off x="0" y="94491"/>
            <a:ext cx="9144000" cy="495451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6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lnSpc>
                <a:spcPct val="100000"/>
              </a:lnSpc>
              <a:spcBef>
                <a:spcPts val="0"/>
              </a:spcBef>
              <a:spcAft>
                <a:spcPts val="0"/>
              </a:spcAft>
              <a:buClr>
                <a:srgbClr val="FFFFFF"/>
              </a:buClr>
              <a:buSzPts val="1800"/>
              <a:buFont typeface="Century Gothic"/>
              <a:buNone/>
            </a:pPr>
            <a:fld id="{00000000-1234-1234-1234-123412341234}" type="slidenum">
              <a:rPr b="0" i="0" lang="es-ES" sz="1800" u="none" cap="none" strike="noStrike">
                <a:solidFill>
                  <a:srgbClr val="FFFFFF"/>
                </a:solidFill>
                <a:latin typeface="Century Gothic"/>
                <a:ea typeface="Century Gothic"/>
                <a:cs typeface="Century Gothic"/>
                <a:sym typeface="Century Gothic"/>
              </a:rPr>
              <a:t>‹#›</a:t>
            </a:fld>
            <a:endParaRPr b="0" i="0" sz="1800" u="none" cap="none" strike="noStrike">
              <a:solidFill>
                <a:srgbClr val="FFFFFF"/>
              </a:solidFill>
              <a:latin typeface="Century Gothic"/>
              <a:ea typeface="Century Gothic"/>
              <a:cs typeface="Century Gothic"/>
              <a:sym typeface="Century Gothic"/>
            </a:endParaRPr>
          </a:p>
        </p:txBody>
      </p:sp>
      <p:sp>
        <p:nvSpPr>
          <p:cNvPr id="854" name="Google Shape;854;p6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855" name="Google Shape;855;p63"/>
          <p:cNvGrpSpPr/>
          <p:nvPr/>
        </p:nvGrpSpPr>
        <p:grpSpPr>
          <a:xfrm>
            <a:off x="85847" y="469368"/>
            <a:ext cx="8367885" cy="359313"/>
            <a:chOff x="274216" y="780591"/>
            <a:chExt cx="9372448" cy="479082"/>
          </a:xfrm>
        </p:grpSpPr>
        <p:sp>
          <p:nvSpPr>
            <p:cNvPr id="856" name="Google Shape;856;p6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Calibri"/>
                <a:buNone/>
              </a:pPr>
              <a:r>
                <a:t/>
              </a:r>
              <a:endParaRPr b="0" i="0" sz="1500" u="none" cap="none" strike="noStrike">
                <a:solidFill>
                  <a:srgbClr val="FFFFFF"/>
                </a:solidFill>
                <a:latin typeface="Century Gothic"/>
                <a:ea typeface="Century Gothic"/>
                <a:cs typeface="Century Gothic"/>
                <a:sym typeface="Century Gothic"/>
              </a:endParaRPr>
            </a:p>
          </p:txBody>
        </p:sp>
        <p:sp>
          <p:nvSpPr>
            <p:cNvPr id="857" name="Google Shape;857;p6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Calibri"/>
                <a:buNone/>
              </a:pPr>
              <a:r>
                <a:t/>
              </a:r>
              <a:endParaRPr b="0" i="0" sz="1500" u="none" cap="none" strike="noStrike">
                <a:solidFill>
                  <a:srgbClr val="FFFFFF"/>
                </a:solidFill>
                <a:latin typeface="Century Gothic"/>
                <a:ea typeface="Century Gothic"/>
                <a:cs typeface="Century Gothic"/>
                <a:sym typeface="Century Gothic"/>
              </a:endParaRPr>
            </a:p>
          </p:txBody>
        </p:sp>
        <p:cxnSp>
          <p:nvCxnSpPr>
            <p:cNvPr id="858" name="Google Shape;858;p6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859" name="Google Shape;859;p6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Clr>
                <a:srgbClr val="2E75B5"/>
              </a:buClr>
              <a:buSzPts val="1100"/>
              <a:buFont typeface="Century Gothic"/>
              <a:buNone/>
            </a:pPr>
            <a:r>
              <a:rPr b="1" i="0" lang="es-ES" sz="1100" u="none" cap="none" strike="noStrike">
                <a:solidFill>
                  <a:srgbClr val="2E75B5"/>
                </a:solidFill>
                <a:latin typeface="Century Gothic"/>
                <a:ea typeface="Century Gothic"/>
                <a:cs typeface="Century Gothic"/>
                <a:sym typeface="Century Gothic"/>
              </a:rPr>
              <a:t>Ejercicio 7</a:t>
            </a:r>
            <a:endParaRPr/>
          </a:p>
        </p:txBody>
      </p:sp>
      <p:sp>
        <p:nvSpPr>
          <p:cNvPr id="860" name="Google Shape;860;p63"/>
          <p:cNvSpPr txBox="1"/>
          <p:nvPr/>
        </p:nvSpPr>
        <p:spPr>
          <a:xfrm>
            <a:off x="440725" y="843559"/>
            <a:ext cx="8703275" cy="386888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Crea un repositorio nuevo en local:</a:t>
            </a:r>
            <a:endParaRPr/>
          </a:p>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 Crea una web con la foto del pueblo donde hayáis nacido.</a:t>
            </a:r>
            <a:endParaRPr/>
          </a:p>
          <a:p>
            <a:pPr indent="0" lvl="0" marL="116549" marR="0" rtl="0" algn="just">
              <a:lnSpc>
                <a:spcPct val="150000"/>
              </a:lnSpc>
              <a:spcBef>
                <a:spcPts val="0"/>
              </a:spcBef>
              <a:spcAft>
                <a:spcPts val="0"/>
              </a:spcAft>
              <a:buNone/>
            </a:pPr>
            <a:r>
              <a:rPr b="0" i="0" lang="es-ES" sz="1100" u="none" cap="none" strike="noStrike">
                <a:solidFill>
                  <a:srgbClr val="000000"/>
                </a:solidFill>
                <a:latin typeface="Century Gothic"/>
                <a:ea typeface="Century Gothic"/>
                <a:cs typeface="Century Gothic"/>
                <a:sym typeface="Century Gothic"/>
              </a:rPr>
              <a:t>• Commitead los cambios.</a:t>
            </a:r>
            <a:endParaRPr/>
          </a:p>
          <a:p>
            <a:pPr indent="0" lvl="0" marL="116549" marR="0" rtl="0" algn="just">
              <a:lnSpc>
                <a:spcPct val="150000"/>
              </a:lnSpc>
              <a:spcBef>
                <a:spcPts val="0"/>
              </a:spcBef>
              <a:spcAft>
                <a:spcPts val="0"/>
              </a:spcAft>
              <a:buNone/>
            </a:pPr>
            <a:r>
              <a:rPr b="0" i="0" lang="es-ES" sz="1100" u="none" cap="none" strike="noStrike">
                <a:solidFill>
                  <a:srgbClr val="000000"/>
                </a:solidFill>
                <a:latin typeface="Century Gothic"/>
                <a:ea typeface="Century Gothic"/>
                <a:cs typeface="Century Gothic"/>
                <a:sym typeface="Century Gothic"/>
              </a:rPr>
              <a:t>• </a:t>
            </a:r>
            <a:r>
              <a:rPr lang="es-ES" sz="1100">
                <a:solidFill>
                  <a:srgbClr val="000000"/>
                </a:solidFill>
                <a:latin typeface="Century Gothic"/>
                <a:ea typeface="Century Gothic"/>
                <a:cs typeface="Century Gothic"/>
                <a:sym typeface="Century Gothic"/>
              </a:rPr>
              <a:t>Cread un repositorio remoto usando el GitKraken (en la parte derecha, donde pone remote), y llamadle </a:t>
            </a:r>
            <a:r>
              <a:rPr b="1" i="1" lang="es-ES" sz="1100">
                <a:solidFill>
                  <a:srgbClr val="000000"/>
                </a:solidFill>
                <a:latin typeface="Century Gothic"/>
                <a:ea typeface="Century Gothic"/>
                <a:cs typeface="Century Gothic"/>
                <a:sym typeface="Century Gothic"/>
              </a:rPr>
              <a:t>remotoVuestroNombre. </a:t>
            </a:r>
            <a:r>
              <a:rPr lang="es-ES" sz="1100">
                <a:solidFill>
                  <a:srgbClr val="000000"/>
                </a:solidFill>
                <a:latin typeface="Century Gothic"/>
                <a:ea typeface="Century Gothic"/>
                <a:cs typeface="Century Gothic"/>
                <a:sym typeface="Century Gothic"/>
              </a:rPr>
              <a:t>Aseguraos de que en vuestro GitHub se puede observar el repositorio creado.</a:t>
            </a:r>
            <a:endParaRPr/>
          </a:p>
          <a:p>
            <a:pPr indent="0" lvl="0" marL="116549" marR="0" rtl="0" algn="just">
              <a:lnSpc>
                <a:spcPct val="150000"/>
              </a:lnSpc>
              <a:spcBef>
                <a:spcPts val="0"/>
              </a:spcBef>
              <a:spcAft>
                <a:spcPts val="0"/>
              </a:spcAft>
              <a:buNone/>
            </a:pPr>
            <a:r>
              <a:rPr b="0" i="0" lang="es-ES" sz="1100" u="none" cap="none" strike="noStrike">
                <a:solidFill>
                  <a:srgbClr val="000000"/>
                </a:solidFill>
                <a:latin typeface="Century Gothic"/>
                <a:ea typeface="Century Gothic"/>
                <a:cs typeface="Century Gothic"/>
                <a:sym typeface="Century Gothic"/>
              </a:rPr>
              <a:t>• Añadid una pequeña </a:t>
            </a:r>
            <a:r>
              <a:rPr lang="es-ES" sz="1100">
                <a:solidFill>
                  <a:srgbClr val="000000"/>
                </a:solidFill>
                <a:latin typeface="Century Gothic"/>
                <a:ea typeface="Century Gothic"/>
                <a:cs typeface="Century Gothic"/>
                <a:sym typeface="Century Gothic"/>
              </a:rPr>
              <a:t>introducción sobre vuestro pueblo, y haced commit. ¿Aparecen los cambios en el repositorio del GitHub? ¿Cómo aparece en el GitKraken? ¿Puedes hacer checkout de remoto y local? ¿Qué diferencias habrá?</a:t>
            </a:r>
            <a:endParaRPr/>
          </a:p>
          <a:p>
            <a:pPr indent="0" lvl="0" marL="116549" marR="0" rtl="0" algn="just">
              <a:lnSpc>
                <a:spcPct val="150000"/>
              </a:lnSpc>
              <a:spcBef>
                <a:spcPts val="0"/>
              </a:spcBef>
              <a:spcAft>
                <a:spcPts val="0"/>
              </a:spcAft>
              <a:buNone/>
            </a:pPr>
            <a:r>
              <a:rPr b="0" i="0" lang="es-ES" sz="1100" u="none" cap="none" strike="noStrike">
                <a:solidFill>
                  <a:srgbClr val="000000"/>
                </a:solidFill>
                <a:latin typeface="Century Gothic"/>
                <a:ea typeface="Century Gothic"/>
                <a:cs typeface="Century Gothic"/>
                <a:sym typeface="Century Gothic"/>
              </a:rPr>
              <a:t>• Haz </a:t>
            </a:r>
            <a:r>
              <a:rPr b="1" i="1" lang="es-ES" sz="1100" u="none" cap="none" strike="noStrike">
                <a:solidFill>
                  <a:srgbClr val="000000"/>
                </a:solidFill>
                <a:latin typeface="Century Gothic"/>
                <a:ea typeface="Century Gothic"/>
                <a:cs typeface="Century Gothic"/>
                <a:sym typeface="Century Gothic"/>
              </a:rPr>
              <a:t>push </a:t>
            </a:r>
            <a:r>
              <a:rPr lang="es-ES" sz="1100" u="none" cap="none" strike="noStrike">
                <a:solidFill>
                  <a:srgbClr val="000000"/>
                </a:solidFill>
                <a:latin typeface="Century Gothic"/>
                <a:ea typeface="Century Gothic"/>
                <a:cs typeface="Century Gothic"/>
                <a:sym typeface="Century Gothic"/>
              </a:rPr>
              <a:t>para enviar la nueva información a vuestro repositorio.</a:t>
            </a:r>
            <a:endParaRPr/>
          </a:p>
          <a:p>
            <a:pPr indent="0" lvl="0" marL="116549" marR="0" rtl="0" algn="just">
              <a:lnSpc>
                <a:spcPct val="150000"/>
              </a:lnSpc>
              <a:spcBef>
                <a:spcPts val="0"/>
              </a:spcBef>
              <a:spcAft>
                <a:spcPts val="0"/>
              </a:spcAft>
              <a:buNone/>
            </a:pPr>
            <a:r>
              <a:rPr b="0" i="0" lang="es-ES" sz="1100" u="none" cap="none" strike="noStrike">
                <a:solidFill>
                  <a:srgbClr val="000000"/>
                </a:solidFill>
                <a:latin typeface="Century Gothic"/>
                <a:ea typeface="Century Gothic"/>
                <a:cs typeface="Century Gothic"/>
                <a:sym typeface="Century Gothic"/>
              </a:rPr>
              <a:t>•</a:t>
            </a:r>
            <a:r>
              <a:rPr b="0" i="0" lang="es-ES" sz="1100">
                <a:solidFill>
                  <a:srgbClr val="000000"/>
                </a:solidFill>
                <a:latin typeface="Century Gothic"/>
                <a:ea typeface="Century Gothic"/>
                <a:cs typeface="Century Gothic"/>
                <a:sym typeface="Century Gothic"/>
              </a:rPr>
              <a:t> </a:t>
            </a:r>
            <a:r>
              <a:rPr lang="es-ES" sz="1100">
                <a:solidFill>
                  <a:srgbClr val="000000"/>
                </a:solidFill>
                <a:latin typeface="Century Gothic"/>
                <a:ea typeface="Century Gothic"/>
                <a:cs typeface="Century Gothic"/>
                <a:sym typeface="Century Gothic"/>
              </a:rPr>
              <a:t>Clona este ejercicio hecho por un compañero, y haz que un compañero se clone el tuyo. ¿Puedes tú pushear algún cambio? ¿Y él?</a:t>
            </a:r>
            <a:endParaRPr/>
          </a:p>
          <a:p>
            <a:pPr indent="0" lvl="0" marL="116549" marR="0" rtl="0" algn="just">
              <a:lnSpc>
                <a:spcPct val="150000"/>
              </a:lnSpc>
              <a:spcBef>
                <a:spcPts val="0"/>
              </a:spcBef>
              <a:spcAft>
                <a:spcPts val="0"/>
              </a:spcAft>
              <a:buNone/>
            </a:pPr>
            <a:r>
              <a:rPr b="0" i="0" lang="es-ES" sz="1100" u="none" cap="none" strike="noStrike">
                <a:solidFill>
                  <a:srgbClr val="000000"/>
                </a:solidFill>
                <a:latin typeface="Century Gothic"/>
                <a:ea typeface="Century Gothic"/>
                <a:cs typeface="Century Gothic"/>
                <a:sym typeface="Century Gothic"/>
              </a:rPr>
              <a:t>• Pon una foto de algún famoso que haya nacido en la ccaa de donde seas, y haz push al repositorio. ¿Le sale alguna notificación a tu amigo?</a:t>
            </a:r>
            <a:endParaRPr/>
          </a:p>
          <a:p>
            <a:pPr indent="0" lvl="0" marL="116549" marR="0" rtl="0" algn="just">
              <a:lnSpc>
                <a:spcPct val="150000"/>
              </a:lnSpc>
              <a:spcBef>
                <a:spcPts val="0"/>
              </a:spcBef>
              <a:spcAft>
                <a:spcPts val="0"/>
              </a:spcAft>
              <a:buNone/>
            </a:pPr>
            <a:r>
              <a:rPr b="0" i="0" lang="es-ES" sz="1100" u="none" cap="none" strike="noStrike">
                <a:solidFill>
                  <a:srgbClr val="000000"/>
                </a:solidFill>
                <a:latin typeface="Century Gothic"/>
                <a:ea typeface="Century Gothic"/>
                <a:cs typeface="Century Gothic"/>
                <a:sym typeface="Century Gothic"/>
              </a:rPr>
              <a:t>•</a:t>
            </a:r>
            <a:r>
              <a:rPr lang="es-ES" sz="1100">
                <a:solidFill>
                  <a:srgbClr val="000000"/>
                </a:solidFill>
                <a:latin typeface="Century Gothic"/>
                <a:ea typeface="Century Gothic"/>
                <a:cs typeface="Century Gothic"/>
                <a:sym typeface="Century Gothic"/>
              </a:rPr>
              <a:t> Haz pull del repositorio de tu compañero y verifica que puedes ver sus cambios.</a:t>
            </a:r>
            <a:endParaRPr/>
          </a:p>
          <a:p>
            <a:pPr indent="0" lvl="0" marL="116549" marR="0" rtl="0" algn="just">
              <a:lnSpc>
                <a:spcPct val="150000"/>
              </a:lnSpc>
              <a:spcBef>
                <a:spcPts val="0"/>
              </a:spcBef>
              <a:spcAft>
                <a:spcPts val="0"/>
              </a:spcAft>
              <a:buNone/>
            </a:pPr>
            <a:r>
              <a:t/>
            </a:r>
            <a:endParaRPr b="0" i="0" sz="1100" u="none" cap="none" strike="noStrike">
              <a:solidFill>
                <a:srgbClr val="000000"/>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Haz lo mismo desde la terminal.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6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lnSpc>
                <a:spcPct val="100000"/>
              </a:lnSpc>
              <a:spcBef>
                <a:spcPts val="0"/>
              </a:spcBef>
              <a:spcAft>
                <a:spcPts val="0"/>
              </a:spcAft>
              <a:buClr>
                <a:srgbClr val="FFFFFF"/>
              </a:buClr>
              <a:buSzPts val="1800"/>
              <a:buFont typeface="Century Gothic"/>
              <a:buNone/>
            </a:pPr>
            <a:fld id="{00000000-1234-1234-1234-123412341234}" type="slidenum">
              <a:rPr b="0" i="0" lang="es-ES" sz="1800" u="none" cap="none" strike="noStrike">
                <a:solidFill>
                  <a:srgbClr val="FFFFFF"/>
                </a:solidFill>
                <a:latin typeface="Century Gothic"/>
                <a:ea typeface="Century Gothic"/>
                <a:cs typeface="Century Gothic"/>
                <a:sym typeface="Century Gothic"/>
              </a:rPr>
              <a:t>‹#›</a:t>
            </a:fld>
            <a:endParaRPr b="0" i="0" sz="1800" u="none" cap="none" strike="noStrike">
              <a:solidFill>
                <a:srgbClr val="FFFFFF"/>
              </a:solidFill>
              <a:latin typeface="Century Gothic"/>
              <a:ea typeface="Century Gothic"/>
              <a:cs typeface="Century Gothic"/>
              <a:sym typeface="Century Gothic"/>
            </a:endParaRPr>
          </a:p>
        </p:txBody>
      </p:sp>
      <p:sp>
        <p:nvSpPr>
          <p:cNvPr id="866" name="Google Shape;866;p6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867" name="Google Shape;867;p64"/>
          <p:cNvGrpSpPr/>
          <p:nvPr/>
        </p:nvGrpSpPr>
        <p:grpSpPr>
          <a:xfrm>
            <a:off x="85847" y="469368"/>
            <a:ext cx="8367885" cy="359313"/>
            <a:chOff x="274216" y="780591"/>
            <a:chExt cx="9372448" cy="479082"/>
          </a:xfrm>
        </p:grpSpPr>
        <p:sp>
          <p:nvSpPr>
            <p:cNvPr id="868" name="Google Shape;868;p6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Calibri"/>
                <a:buNone/>
              </a:pPr>
              <a:r>
                <a:t/>
              </a:r>
              <a:endParaRPr b="0" i="0" sz="1500" u="none" cap="none" strike="noStrike">
                <a:solidFill>
                  <a:srgbClr val="FFFFFF"/>
                </a:solidFill>
                <a:latin typeface="Century Gothic"/>
                <a:ea typeface="Century Gothic"/>
                <a:cs typeface="Century Gothic"/>
                <a:sym typeface="Century Gothic"/>
              </a:endParaRPr>
            </a:p>
          </p:txBody>
        </p:sp>
        <p:sp>
          <p:nvSpPr>
            <p:cNvPr id="869" name="Google Shape;869;p6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Calibri"/>
                <a:buNone/>
              </a:pPr>
              <a:r>
                <a:t/>
              </a:r>
              <a:endParaRPr b="0" i="0" sz="1500" u="none" cap="none" strike="noStrike">
                <a:solidFill>
                  <a:srgbClr val="FFFFFF"/>
                </a:solidFill>
                <a:latin typeface="Century Gothic"/>
                <a:ea typeface="Century Gothic"/>
                <a:cs typeface="Century Gothic"/>
                <a:sym typeface="Century Gothic"/>
              </a:endParaRPr>
            </a:p>
          </p:txBody>
        </p:sp>
        <p:cxnSp>
          <p:nvCxnSpPr>
            <p:cNvPr id="870" name="Google Shape;870;p6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871" name="Google Shape;871;p6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Clr>
                <a:srgbClr val="2E75B5"/>
              </a:buClr>
              <a:buSzPts val="1100"/>
              <a:buFont typeface="Century Gothic"/>
              <a:buNone/>
            </a:pPr>
            <a:r>
              <a:rPr b="1" i="0" lang="es-ES" sz="1100" u="none" cap="none" strike="noStrike">
                <a:solidFill>
                  <a:srgbClr val="2E75B5"/>
                </a:solidFill>
                <a:latin typeface="Century Gothic"/>
                <a:ea typeface="Century Gothic"/>
                <a:cs typeface="Century Gothic"/>
                <a:sym typeface="Century Gothic"/>
              </a:rPr>
              <a:t>Ejercicio 8</a:t>
            </a:r>
            <a:endParaRPr/>
          </a:p>
        </p:txBody>
      </p:sp>
      <p:sp>
        <p:nvSpPr>
          <p:cNvPr id="872" name="Google Shape;872;p64"/>
          <p:cNvSpPr txBox="1"/>
          <p:nvPr/>
        </p:nvSpPr>
        <p:spPr>
          <a:xfrm>
            <a:off x="440725" y="843559"/>
            <a:ext cx="8703300" cy="280140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Crea un repositorio nuevo en local:git</a:t>
            </a:r>
            <a:endParaRPr/>
          </a:p>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 Crea un repositorio en remoto llamada </a:t>
            </a:r>
            <a:r>
              <a:rPr b="1" i="1" lang="es-ES" sz="1100" u="none" cap="none" strike="noStrike">
                <a:solidFill>
                  <a:srgbClr val="000000"/>
                </a:solidFill>
                <a:latin typeface="Century Gothic"/>
                <a:ea typeface="Century Gothic"/>
                <a:cs typeface="Century Gothic"/>
                <a:sym typeface="Century Gothic"/>
              </a:rPr>
              <a:t>pruebaRamasRemoto</a:t>
            </a:r>
            <a:endParaRPr b="1" i="1" sz="1100" u="none" cap="none" strike="noStrike">
              <a:solidFill>
                <a:srgbClr val="000000"/>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 Clonalo en local.</a:t>
            </a:r>
            <a:endParaRPr/>
          </a:p>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 Crea una web con una foto de tu jugador favorito de la selección, y commitea los cambios a la rama master del remoto (usa push)</a:t>
            </a:r>
            <a:endParaRPr/>
          </a:p>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 Crea una rama en local, y añade el nombre de dicho jugador.</a:t>
            </a:r>
            <a:endParaRPr sz="1100">
              <a:solidFill>
                <a:srgbClr val="000000"/>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 Commitea los datos, y crea una rama en tu repositorio remoto. </a:t>
            </a:r>
            <a:r>
              <a:rPr lang="es-ES" sz="1100">
                <a:solidFill>
                  <a:srgbClr val="000000"/>
                </a:solidFill>
                <a:latin typeface="Century Gothic"/>
                <a:ea typeface="Century Gothic"/>
                <a:cs typeface="Century Gothic"/>
                <a:sym typeface="Century Gothic"/>
              </a:rPr>
              <a:t>Asegurate de seleccionar la opción </a:t>
            </a:r>
            <a:r>
              <a:rPr b="1" i="1" lang="es-ES" sz="1100">
                <a:solidFill>
                  <a:srgbClr val="000000"/>
                </a:solidFill>
                <a:latin typeface="Century Gothic"/>
                <a:ea typeface="Century Gothic"/>
                <a:cs typeface="Century Gothic"/>
                <a:sym typeface="Century Gothic"/>
              </a:rPr>
              <a:t>set Upstream( click derecho)</a:t>
            </a:r>
            <a:r>
              <a:rPr lang="es-ES" sz="1100">
                <a:solidFill>
                  <a:srgbClr val="000000"/>
                </a:solidFill>
                <a:latin typeface="Century Gothic"/>
                <a:ea typeface="Century Gothic"/>
                <a:cs typeface="Century Gothic"/>
                <a:sym typeface="Century Gothic"/>
              </a:rPr>
              <a:t> .y haz push Revisa que se ha creado correctamente</a:t>
            </a:r>
            <a:endParaRPr b="0" i="0" sz="1100" u="none" cap="none" strike="noStrike">
              <a:solidFill>
                <a:srgbClr val="000000"/>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 Haz ahora merge de tu rama con la principal. ¿Aparecen los cambios en GitHub? ¿Qué has tenido que hacer si no? ¿Por qué?</a:t>
            </a:r>
            <a:endParaRPr/>
          </a:p>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Haz lo mismo desde la terminal.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878" name="Google Shape;878;p6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879" name="Google Shape;879;p65"/>
          <p:cNvGrpSpPr/>
          <p:nvPr/>
        </p:nvGrpSpPr>
        <p:grpSpPr>
          <a:xfrm>
            <a:off x="85847" y="469368"/>
            <a:ext cx="8367885" cy="359313"/>
            <a:chOff x="274216" y="780591"/>
            <a:chExt cx="9372448" cy="479082"/>
          </a:xfrm>
        </p:grpSpPr>
        <p:sp>
          <p:nvSpPr>
            <p:cNvPr id="880" name="Google Shape;880;p6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881" name="Google Shape;881;p6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882" name="Google Shape;882;p6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883" name="Google Shape;883;p6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Trabajar con GitHub</a:t>
            </a:r>
            <a:endParaRPr/>
          </a:p>
        </p:txBody>
      </p:sp>
      <p:sp>
        <p:nvSpPr>
          <p:cNvPr id="884" name="Google Shape;884;p65"/>
          <p:cNvSpPr txBox="1"/>
          <p:nvPr/>
        </p:nvSpPr>
        <p:spPr>
          <a:xfrm>
            <a:off x="440725" y="916103"/>
            <a:ext cx="7992925" cy="2998898"/>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Hay dos formas de trabajar con repos en GitHub:</a:t>
            </a:r>
            <a:endParaRPr/>
          </a:p>
          <a:p>
            <a:pPr indent="-342900" lvl="0" marL="459450" marR="0" rtl="0" algn="just">
              <a:lnSpc>
                <a:spcPct val="150000"/>
              </a:lnSpc>
              <a:spcBef>
                <a:spcPts val="0"/>
              </a:spcBef>
              <a:spcAft>
                <a:spcPts val="0"/>
              </a:spcAft>
              <a:buClr>
                <a:srgbClr val="0071AA"/>
              </a:buClr>
              <a:buSzPts val="1600"/>
              <a:buFont typeface="Calibri"/>
              <a:buAutoNum type="arabicPeriod"/>
            </a:pPr>
            <a:r>
              <a:rPr b="1" i="1" lang="es-ES" sz="1600">
                <a:solidFill>
                  <a:schemeClr val="dk1"/>
                </a:solidFill>
                <a:latin typeface="Century Gothic"/>
                <a:ea typeface="Century Gothic"/>
                <a:cs typeface="Century Gothic"/>
                <a:sym typeface="Century Gothic"/>
              </a:rPr>
              <a:t>Solicitar integración de cambios</a:t>
            </a:r>
            <a:endParaRPr/>
          </a:p>
          <a:p>
            <a:pPr indent="-342899" lvl="1" marL="916649" marR="0" rtl="0" algn="just">
              <a:lnSpc>
                <a:spcPct val="150000"/>
              </a:lnSpc>
              <a:spcBef>
                <a:spcPts val="0"/>
              </a:spcBef>
              <a:spcAft>
                <a:spcPts val="0"/>
              </a:spcAft>
              <a:buClr>
                <a:srgbClr val="0071AA"/>
              </a:buClr>
              <a:buSzPts val="1600"/>
              <a:buFont typeface="Calibri"/>
              <a:buAutoNum type="arabicPeriod"/>
            </a:pPr>
            <a:r>
              <a:rPr b="0" i="0" lang="es-ES" sz="1600" u="none" cap="none" strike="noStrike">
                <a:solidFill>
                  <a:schemeClr val="dk1"/>
                </a:solidFill>
                <a:latin typeface="Century Gothic"/>
                <a:ea typeface="Century Gothic"/>
                <a:cs typeface="Century Gothic"/>
                <a:sym typeface="Century Gothic"/>
              </a:rPr>
              <a:t>Replicar el repositorio remoto en nuestra cuenta de GitHub mediante un fork. </a:t>
            </a:r>
            <a:endParaRPr/>
          </a:p>
          <a:p>
            <a:pPr indent="-342899" lvl="1" marL="916649" marR="0" rtl="0" algn="just">
              <a:lnSpc>
                <a:spcPct val="150000"/>
              </a:lnSpc>
              <a:spcBef>
                <a:spcPts val="0"/>
              </a:spcBef>
              <a:spcAft>
                <a:spcPts val="0"/>
              </a:spcAft>
              <a:buClr>
                <a:srgbClr val="0071AA"/>
              </a:buClr>
              <a:buSzPts val="1600"/>
              <a:buFont typeface="Calibri"/>
              <a:buAutoNum type="arabicPeriod"/>
            </a:pPr>
            <a:r>
              <a:rPr b="0" i="0" lang="es-ES" sz="1600" u="none" cap="none" strike="noStrike">
                <a:solidFill>
                  <a:schemeClr val="dk1"/>
                </a:solidFill>
                <a:latin typeface="Century Gothic"/>
                <a:ea typeface="Century Gothic"/>
                <a:cs typeface="Century Gothic"/>
                <a:sym typeface="Century Gothic"/>
              </a:rPr>
              <a:t>Hacer cambios en nuestro repositorio y sincronizarlos con nuestro remoto. </a:t>
            </a:r>
            <a:endParaRPr/>
          </a:p>
          <a:p>
            <a:pPr indent="-342899" lvl="1" marL="916649" marR="0" rtl="0" algn="just">
              <a:lnSpc>
                <a:spcPct val="150000"/>
              </a:lnSpc>
              <a:spcBef>
                <a:spcPts val="0"/>
              </a:spcBef>
              <a:spcAft>
                <a:spcPts val="0"/>
              </a:spcAft>
              <a:buClr>
                <a:srgbClr val="0071AA"/>
              </a:buClr>
              <a:buSzPts val="1600"/>
              <a:buFont typeface="Calibri"/>
              <a:buAutoNum type="arabicPeriod"/>
            </a:pPr>
            <a:r>
              <a:rPr b="0" i="0" lang="es-ES" sz="1600" u="none" cap="none" strike="noStrike">
                <a:solidFill>
                  <a:schemeClr val="dk1"/>
                </a:solidFill>
                <a:latin typeface="Century Gothic"/>
                <a:ea typeface="Century Gothic"/>
                <a:cs typeface="Century Gothic"/>
                <a:sym typeface="Century Gothic"/>
              </a:rPr>
              <a:t>Solicitar a la persona propietaria del repositorio original que integre nuestros cambios en su repositorio mediante un pull request.</a:t>
            </a:r>
            <a:endParaRPr/>
          </a:p>
        </p:txBody>
      </p:sp>
      <p:pic>
        <p:nvPicPr>
          <p:cNvPr id="885" name="Google Shape;885;p65"/>
          <p:cNvPicPr preferRelativeResize="0"/>
          <p:nvPr/>
        </p:nvPicPr>
        <p:blipFill rotWithShape="1">
          <a:blip r:embed="rId3">
            <a:alphaModFix/>
          </a:blip>
          <a:srcRect b="0" l="0" r="0" t="0"/>
          <a:stretch/>
        </p:blipFill>
        <p:spPr>
          <a:xfrm>
            <a:off x="5446820" y="122020"/>
            <a:ext cx="3619500" cy="1666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891" name="Google Shape;891;p6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892" name="Google Shape;892;p66"/>
          <p:cNvGrpSpPr/>
          <p:nvPr/>
        </p:nvGrpSpPr>
        <p:grpSpPr>
          <a:xfrm>
            <a:off x="85847" y="469368"/>
            <a:ext cx="8367885" cy="359313"/>
            <a:chOff x="274216" y="780591"/>
            <a:chExt cx="9372448" cy="479082"/>
          </a:xfrm>
        </p:grpSpPr>
        <p:sp>
          <p:nvSpPr>
            <p:cNvPr id="893" name="Google Shape;893;p6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894" name="Google Shape;894;p6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895" name="Google Shape;895;p6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896" name="Google Shape;896;p6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Trabajar con GitHub</a:t>
            </a:r>
            <a:endParaRPr/>
          </a:p>
        </p:txBody>
      </p:sp>
      <p:sp>
        <p:nvSpPr>
          <p:cNvPr id="897" name="Google Shape;897;p66"/>
          <p:cNvSpPr txBox="1"/>
          <p:nvPr/>
        </p:nvSpPr>
        <p:spPr>
          <a:xfrm>
            <a:off x="440725" y="916103"/>
            <a:ext cx="7992925" cy="3000180"/>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En más detalle:</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Al hacer un fork del proyecto estás haciendo una copia exacta, sólo que tú tendrás permisos totales sobre dicho fork.</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Después clonáis el repositorio forkeado</a:t>
            </a:r>
            <a:endParaRPr sz="1600">
              <a:solidFill>
                <a:schemeClr val="dk1"/>
              </a:solidFill>
              <a:latin typeface="Century Gothic"/>
              <a:ea typeface="Century Gothic"/>
              <a:cs typeface="Century Gothic"/>
              <a:sym typeface="Century Gothic"/>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Se recomienda crear una nueva rama para hacer lo que sea (</a:t>
            </a:r>
            <a:r>
              <a:rPr b="1" lang="es-ES" sz="1600">
                <a:solidFill>
                  <a:schemeClr val="dk1"/>
                </a:solidFill>
                <a:latin typeface="Century Gothic"/>
                <a:ea typeface="Century Gothic"/>
                <a:cs typeface="Century Gothic"/>
                <a:sym typeface="Century Gothic"/>
              </a:rPr>
              <a:t>git checkout –b &lt;nueva_rama&gt;</a:t>
            </a:r>
            <a:r>
              <a:rPr lang="es-ES" sz="1600">
                <a:solidFill>
                  <a:schemeClr val="dk1"/>
                </a:solidFill>
                <a:latin typeface="Century Gothic"/>
                <a:ea typeface="Century Gothic"/>
                <a:cs typeface="Century Gothic"/>
                <a:sym typeface="Century Gothic"/>
              </a:rPr>
              <a:t>)</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Haces los cambios que sean, los añades (</a:t>
            </a:r>
            <a:r>
              <a:rPr b="1" lang="es-ES" sz="1600">
                <a:solidFill>
                  <a:schemeClr val="dk1"/>
                </a:solidFill>
                <a:latin typeface="Century Gothic"/>
                <a:ea typeface="Century Gothic"/>
                <a:cs typeface="Century Gothic"/>
                <a:sym typeface="Century Gothic"/>
              </a:rPr>
              <a:t>git add .) </a:t>
            </a:r>
            <a:r>
              <a:rPr lang="es-ES" sz="1600">
                <a:solidFill>
                  <a:schemeClr val="dk1"/>
                </a:solidFill>
                <a:latin typeface="Century Gothic"/>
                <a:ea typeface="Century Gothic"/>
                <a:cs typeface="Century Gothic"/>
                <a:sym typeface="Century Gothic"/>
              </a:rPr>
              <a:t>y los comprometes </a:t>
            </a:r>
            <a:r>
              <a:rPr b="1" lang="es-ES" sz="1600">
                <a:solidFill>
                  <a:schemeClr val="dk1"/>
                </a:solidFill>
                <a:latin typeface="Century Gothic"/>
                <a:ea typeface="Century Gothic"/>
                <a:cs typeface="Century Gothic"/>
                <a:sym typeface="Century Gothic"/>
              </a:rPr>
              <a:t>(git commit –m “Pues no es tan difícil”</a:t>
            </a:r>
            <a:r>
              <a:rPr lang="es-ES" sz="1600">
                <a:solidFill>
                  <a:schemeClr val="dk1"/>
                </a:solidFill>
                <a:latin typeface="Century Gothic"/>
                <a:ea typeface="Century Gothic"/>
                <a:cs typeface="Century Gothic"/>
                <a:sym typeface="Century Gothic"/>
              </a:rPr>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6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903" name="Google Shape;903;p6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904" name="Google Shape;904;p67"/>
          <p:cNvGrpSpPr/>
          <p:nvPr/>
        </p:nvGrpSpPr>
        <p:grpSpPr>
          <a:xfrm>
            <a:off x="85847" y="469368"/>
            <a:ext cx="8367885" cy="359313"/>
            <a:chOff x="274216" y="780591"/>
            <a:chExt cx="9372448" cy="479082"/>
          </a:xfrm>
        </p:grpSpPr>
        <p:sp>
          <p:nvSpPr>
            <p:cNvPr id="905" name="Google Shape;905;p6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906" name="Google Shape;906;p6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907" name="Google Shape;907;p6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908" name="Google Shape;908;p6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Trabajar con GitHub</a:t>
            </a:r>
            <a:endParaRPr/>
          </a:p>
        </p:txBody>
      </p:sp>
      <p:sp>
        <p:nvSpPr>
          <p:cNvPr id="909" name="Google Shape;909;p67"/>
          <p:cNvSpPr txBox="1"/>
          <p:nvPr/>
        </p:nvSpPr>
        <p:spPr>
          <a:xfrm>
            <a:off x="440725" y="916103"/>
            <a:ext cx="7992925" cy="1892185"/>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En más detalle:</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Cuando ya tenéis los cambios en local, hay que pasarlos al GitHub. Revisad cómo se llama el repo remoto (</a:t>
            </a:r>
            <a:r>
              <a:rPr b="1" i="1" lang="es-ES" sz="1600">
                <a:solidFill>
                  <a:schemeClr val="dk1"/>
                </a:solidFill>
                <a:latin typeface="Century Gothic"/>
                <a:ea typeface="Century Gothic"/>
                <a:cs typeface="Century Gothic"/>
                <a:sym typeface="Century Gothic"/>
              </a:rPr>
              <a:t>git remote)</a:t>
            </a:r>
            <a:r>
              <a:rPr lang="es-ES" sz="1600">
                <a:solidFill>
                  <a:schemeClr val="dk1"/>
                </a:solidFill>
                <a:latin typeface="Century Gothic"/>
                <a:ea typeface="Century Gothic"/>
                <a:cs typeface="Century Gothic"/>
                <a:sym typeface="Century Gothic"/>
              </a:rPr>
              <a:t> y pushead los cambios </a:t>
            </a:r>
            <a:r>
              <a:rPr b="1" i="1" lang="es-ES" sz="1600">
                <a:solidFill>
                  <a:schemeClr val="dk1"/>
                </a:solidFill>
                <a:latin typeface="Century Gothic"/>
                <a:ea typeface="Century Gothic"/>
                <a:cs typeface="Century Gothic"/>
                <a:sym typeface="Century Gothic"/>
              </a:rPr>
              <a:t>(git push origin &lt;nombre_rama&gt;</a:t>
            </a:r>
            <a:r>
              <a:rPr lang="es-ES" sz="1600">
                <a:solidFill>
                  <a:schemeClr val="dk1"/>
                </a:solidFill>
                <a:latin typeface="Century Gothic"/>
                <a:ea typeface="Century Gothic"/>
                <a:cs typeface="Century Gothic"/>
                <a:sym typeface="Century Gothic"/>
              </a:rPr>
              <a:t>)</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Ahora ya puedes pedir que te revisen la petición</a:t>
            </a:r>
            <a:endParaRPr/>
          </a:p>
        </p:txBody>
      </p:sp>
      <p:pic>
        <p:nvPicPr>
          <p:cNvPr id="910" name="Google Shape;910;p67"/>
          <p:cNvPicPr preferRelativeResize="0"/>
          <p:nvPr/>
        </p:nvPicPr>
        <p:blipFill rotWithShape="1">
          <a:blip r:embed="rId3">
            <a:alphaModFix/>
          </a:blip>
          <a:srcRect b="0" l="0" r="0" t="0"/>
          <a:stretch/>
        </p:blipFill>
        <p:spPr>
          <a:xfrm>
            <a:off x="755576" y="2983659"/>
            <a:ext cx="2903984" cy="159719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916" name="Google Shape;916;p6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917" name="Google Shape;917;p68"/>
          <p:cNvGrpSpPr/>
          <p:nvPr/>
        </p:nvGrpSpPr>
        <p:grpSpPr>
          <a:xfrm>
            <a:off x="85847" y="469368"/>
            <a:ext cx="8367885" cy="359313"/>
            <a:chOff x="274216" y="780591"/>
            <a:chExt cx="9372448" cy="479082"/>
          </a:xfrm>
        </p:grpSpPr>
        <p:sp>
          <p:nvSpPr>
            <p:cNvPr id="918" name="Google Shape;918;p6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919" name="Google Shape;919;p6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920" name="Google Shape;920;p6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921" name="Google Shape;921;p6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Trabajar con GitHub</a:t>
            </a:r>
            <a:endParaRPr/>
          </a:p>
        </p:txBody>
      </p:sp>
      <p:sp>
        <p:nvSpPr>
          <p:cNvPr id="922" name="Google Shape;922;p68"/>
          <p:cNvSpPr txBox="1"/>
          <p:nvPr/>
        </p:nvSpPr>
        <p:spPr>
          <a:xfrm>
            <a:off x="440725" y="916103"/>
            <a:ext cx="7992925" cy="1892185"/>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None/>
            </a:pPr>
            <a:r>
              <a:rPr lang="es-ES" sz="1600">
                <a:solidFill>
                  <a:schemeClr val="dk1"/>
                </a:solidFill>
                <a:latin typeface="Century Gothic"/>
                <a:ea typeface="Century Gothic"/>
                <a:cs typeface="Century Gothic"/>
                <a:sym typeface="Century Gothic"/>
              </a:rPr>
              <a:t>En más detalle:</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Cuando ya tenéis los cambios en local, hay que pasarlos al GitHub. Revisad cómo se llama el repo remoto (</a:t>
            </a:r>
            <a:r>
              <a:rPr b="1" i="1" lang="es-ES" sz="1600">
                <a:solidFill>
                  <a:schemeClr val="dk1"/>
                </a:solidFill>
                <a:latin typeface="Century Gothic"/>
                <a:ea typeface="Century Gothic"/>
                <a:cs typeface="Century Gothic"/>
                <a:sym typeface="Century Gothic"/>
              </a:rPr>
              <a:t>git remote)</a:t>
            </a:r>
            <a:r>
              <a:rPr lang="es-ES" sz="1600">
                <a:solidFill>
                  <a:schemeClr val="dk1"/>
                </a:solidFill>
                <a:latin typeface="Century Gothic"/>
                <a:ea typeface="Century Gothic"/>
                <a:cs typeface="Century Gothic"/>
                <a:sym typeface="Century Gothic"/>
              </a:rPr>
              <a:t> y pushead los cambios </a:t>
            </a:r>
            <a:r>
              <a:rPr b="1" i="1" lang="es-ES" sz="1600">
                <a:solidFill>
                  <a:schemeClr val="dk1"/>
                </a:solidFill>
                <a:latin typeface="Century Gothic"/>
                <a:ea typeface="Century Gothic"/>
                <a:cs typeface="Century Gothic"/>
                <a:sym typeface="Century Gothic"/>
              </a:rPr>
              <a:t>(git push origin &lt;nombre_rama&gt;</a:t>
            </a:r>
            <a:r>
              <a:rPr lang="es-ES" sz="1600">
                <a:solidFill>
                  <a:schemeClr val="dk1"/>
                </a:solidFill>
                <a:latin typeface="Century Gothic"/>
                <a:ea typeface="Century Gothic"/>
                <a:cs typeface="Century Gothic"/>
                <a:sym typeface="Century Gothic"/>
              </a:rPr>
              <a:t>)</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Ahora ya puedes pedir que te revisen la petición</a:t>
            </a:r>
            <a:endParaRPr/>
          </a:p>
        </p:txBody>
      </p:sp>
      <p:pic>
        <p:nvPicPr>
          <p:cNvPr id="923" name="Google Shape;923;p68"/>
          <p:cNvPicPr preferRelativeResize="0"/>
          <p:nvPr/>
        </p:nvPicPr>
        <p:blipFill rotWithShape="1">
          <a:blip r:embed="rId3">
            <a:alphaModFix/>
          </a:blip>
          <a:srcRect b="0" l="0" r="0" t="0"/>
          <a:stretch/>
        </p:blipFill>
        <p:spPr>
          <a:xfrm>
            <a:off x="755576" y="2983659"/>
            <a:ext cx="2903984" cy="1597191"/>
          </a:xfrm>
          <a:prstGeom prst="rect">
            <a:avLst/>
          </a:prstGeom>
          <a:noFill/>
          <a:ln>
            <a:noFill/>
          </a:ln>
        </p:spPr>
      </p:pic>
      <p:pic>
        <p:nvPicPr>
          <p:cNvPr descr="Cómo hacer tu primer pull request en GitHub" id="924" name="Google Shape;924;p68"/>
          <p:cNvPicPr preferRelativeResize="0"/>
          <p:nvPr/>
        </p:nvPicPr>
        <p:blipFill rotWithShape="1">
          <a:blip r:embed="rId4">
            <a:alphaModFix/>
          </a:blip>
          <a:srcRect b="0" l="0" r="0" t="0"/>
          <a:stretch/>
        </p:blipFill>
        <p:spPr>
          <a:xfrm>
            <a:off x="224584" y="27548"/>
            <a:ext cx="8372475"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6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lnSpc>
                <a:spcPct val="100000"/>
              </a:lnSpc>
              <a:spcBef>
                <a:spcPts val="0"/>
              </a:spcBef>
              <a:spcAft>
                <a:spcPts val="0"/>
              </a:spcAft>
              <a:buClr>
                <a:srgbClr val="FFFFFF"/>
              </a:buClr>
              <a:buSzPts val="1800"/>
              <a:buFont typeface="Century Gothic"/>
              <a:buNone/>
            </a:pPr>
            <a:fld id="{00000000-1234-1234-1234-123412341234}" type="slidenum">
              <a:rPr b="0" i="0" lang="es-ES" sz="1800" u="none" cap="none" strike="noStrike">
                <a:solidFill>
                  <a:srgbClr val="FFFFFF"/>
                </a:solidFill>
                <a:latin typeface="Century Gothic"/>
                <a:ea typeface="Century Gothic"/>
                <a:cs typeface="Century Gothic"/>
                <a:sym typeface="Century Gothic"/>
              </a:rPr>
              <a:t>‹#›</a:t>
            </a:fld>
            <a:endParaRPr b="0" i="0" sz="1800" u="none" cap="none" strike="noStrike">
              <a:solidFill>
                <a:srgbClr val="FFFFFF"/>
              </a:solidFill>
              <a:latin typeface="Century Gothic"/>
              <a:ea typeface="Century Gothic"/>
              <a:cs typeface="Century Gothic"/>
              <a:sym typeface="Century Gothic"/>
            </a:endParaRPr>
          </a:p>
        </p:txBody>
      </p:sp>
      <p:sp>
        <p:nvSpPr>
          <p:cNvPr id="930" name="Google Shape;930;p6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931" name="Google Shape;931;p69"/>
          <p:cNvGrpSpPr/>
          <p:nvPr/>
        </p:nvGrpSpPr>
        <p:grpSpPr>
          <a:xfrm>
            <a:off x="85847" y="469368"/>
            <a:ext cx="8367885" cy="359313"/>
            <a:chOff x="274216" y="780591"/>
            <a:chExt cx="9372448" cy="479082"/>
          </a:xfrm>
        </p:grpSpPr>
        <p:sp>
          <p:nvSpPr>
            <p:cNvPr id="932" name="Google Shape;932;p6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Calibri"/>
                <a:buNone/>
              </a:pPr>
              <a:r>
                <a:t/>
              </a:r>
              <a:endParaRPr b="0" i="0" sz="1500" u="none" cap="none" strike="noStrike">
                <a:solidFill>
                  <a:srgbClr val="FFFFFF"/>
                </a:solidFill>
                <a:latin typeface="Century Gothic"/>
                <a:ea typeface="Century Gothic"/>
                <a:cs typeface="Century Gothic"/>
                <a:sym typeface="Century Gothic"/>
              </a:endParaRPr>
            </a:p>
          </p:txBody>
        </p:sp>
        <p:sp>
          <p:nvSpPr>
            <p:cNvPr id="933" name="Google Shape;933;p6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Calibri"/>
                <a:buNone/>
              </a:pPr>
              <a:r>
                <a:t/>
              </a:r>
              <a:endParaRPr b="0" i="0" sz="1500" u="none" cap="none" strike="noStrike">
                <a:solidFill>
                  <a:srgbClr val="FFFFFF"/>
                </a:solidFill>
                <a:latin typeface="Century Gothic"/>
                <a:ea typeface="Century Gothic"/>
                <a:cs typeface="Century Gothic"/>
                <a:sym typeface="Century Gothic"/>
              </a:endParaRPr>
            </a:p>
          </p:txBody>
        </p:sp>
        <p:cxnSp>
          <p:nvCxnSpPr>
            <p:cNvPr id="934" name="Google Shape;934;p6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935" name="Google Shape;935;p6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Clr>
                <a:srgbClr val="2E75B5"/>
              </a:buClr>
              <a:buSzPts val="1100"/>
              <a:buFont typeface="Century Gothic"/>
              <a:buNone/>
            </a:pPr>
            <a:r>
              <a:rPr b="1" i="0" lang="es-ES" sz="1100" u="none" cap="none" strike="noStrike">
                <a:solidFill>
                  <a:srgbClr val="2E75B5"/>
                </a:solidFill>
                <a:latin typeface="Century Gothic"/>
                <a:ea typeface="Century Gothic"/>
                <a:cs typeface="Century Gothic"/>
                <a:sym typeface="Century Gothic"/>
              </a:rPr>
              <a:t>Ejercicio 9</a:t>
            </a:r>
            <a:endParaRPr/>
          </a:p>
        </p:txBody>
      </p:sp>
      <p:sp>
        <p:nvSpPr>
          <p:cNvPr id="936" name="Google Shape;936;p69"/>
          <p:cNvSpPr txBox="1"/>
          <p:nvPr/>
        </p:nvSpPr>
        <p:spPr>
          <a:xfrm>
            <a:off x="440725" y="843559"/>
            <a:ext cx="8703275" cy="4122795"/>
          </a:xfrm>
          <a:prstGeom prst="rect">
            <a:avLst/>
          </a:prstGeom>
          <a:noFill/>
          <a:ln>
            <a:noFill/>
          </a:ln>
        </p:spPr>
        <p:txBody>
          <a:bodyPr anchorCtr="0" anchor="t" bIns="45700" lIns="91425" spcFirstLastPara="1" rIns="91425" wrap="square" tIns="45700">
            <a:spAutoFit/>
          </a:bodyPr>
          <a:lstStyle/>
          <a:p>
            <a:pPr indent="0" lvl="0" marL="116549" marR="0" rtl="0" algn="just">
              <a:lnSpc>
                <a:spcPct val="150000"/>
              </a:lnSpc>
              <a:spcBef>
                <a:spcPts val="0"/>
              </a:spcBef>
              <a:spcAft>
                <a:spcPts val="0"/>
              </a:spcAft>
              <a:buClr>
                <a:srgbClr val="0071AA"/>
              </a:buClr>
              <a:buSzPts val="1100"/>
              <a:buFont typeface="Century Gothic"/>
              <a:buNone/>
            </a:pPr>
            <a:r>
              <a:rPr b="0" i="0" lang="es-ES" sz="1100" u="none" cap="none" strike="noStrike">
                <a:solidFill>
                  <a:srgbClr val="000000"/>
                </a:solidFill>
                <a:latin typeface="Century Gothic"/>
                <a:ea typeface="Century Gothic"/>
                <a:cs typeface="Century Gothic"/>
                <a:sym typeface="Century Gothic"/>
              </a:rPr>
              <a:t>Vamos a hacer un ejercicio por parejas.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rgbClr val="000000"/>
                </a:solidFill>
                <a:latin typeface="Century Gothic"/>
                <a:ea typeface="Century Gothic"/>
                <a:cs typeface="Century Gothic"/>
                <a:sym typeface="Century Gothic"/>
              </a:rPr>
              <a:t>Hay que crear un proyecto en C#, que implemente 5 funciones</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rgbClr val="000000"/>
                </a:solidFill>
                <a:latin typeface="Century Gothic"/>
                <a:ea typeface="Century Gothic"/>
                <a:cs typeface="Century Gothic"/>
                <a:sym typeface="Century Gothic"/>
              </a:rPr>
              <a:t>Int sumar(int a, int b)</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rgbClr val="000000"/>
                </a:solidFill>
                <a:latin typeface="Century Gothic"/>
                <a:ea typeface="Century Gothic"/>
                <a:cs typeface="Century Gothic"/>
                <a:sym typeface="Century Gothic"/>
              </a:rPr>
              <a:t>Int multiplicar(int a, int b)</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rgbClr val="000000"/>
                </a:solidFill>
                <a:latin typeface="Century Gothic"/>
                <a:ea typeface="Century Gothic"/>
                <a:cs typeface="Century Gothic"/>
                <a:sym typeface="Century Gothic"/>
              </a:rPr>
              <a:t>Int dividir (int a , int b)</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rgbClr val="000000"/>
                </a:solidFill>
                <a:latin typeface="Century Gothic"/>
                <a:ea typeface="Century Gothic"/>
                <a:cs typeface="Century Gothic"/>
                <a:sym typeface="Century Gothic"/>
              </a:rPr>
              <a:t>Int restar (int a, int b)</a:t>
            </a:r>
            <a:endParaRPr/>
          </a:p>
          <a:p>
            <a:pPr indent="-171450" lvl="1" marL="745200" marR="0" rtl="0" algn="just">
              <a:lnSpc>
                <a:spcPct val="150000"/>
              </a:lnSpc>
              <a:spcBef>
                <a:spcPts val="0"/>
              </a:spcBef>
              <a:spcAft>
                <a:spcPts val="0"/>
              </a:spcAft>
              <a:buClr>
                <a:srgbClr val="0071AA"/>
              </a:buClr>
              <a:buSzPts val="1100"/>
              <a:buFont typeface="Arial"/>
              <a:buChar char="•"/>
            </a:pPr>
            <a:r>
              <a:rPr b="0" i="0" lang="es-ES" sz="1100" u="none" cap="none" strike="noStrike">
                <a:solidFill>
                  <a:srgbClr val="000000"/>
                </a:solidFill>
                <a:latin typeface="Century Gothic"/>
                <a:ea typeface="Century Gothic"/>
                <a:cs typeface="Century Gothic"/>
                <a:sym typeface="Century Gothic"/>
              </a:rPr>
              <a:t>Void menu(), el cual permitirá al usuario introducir operandos y operación.</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rgbClr val="000000"/>
                </a:solidFill>
                <a:latin typeface="Century Gothic"/>
                <a:ea typeface="Century Gothic"/>
                <a:cs typeface="Century Gothic"/>
                <a:sym typeface="Century Gothic"/>
              </a:rPr>
              <a:t>Este proyecto tiene que estar en GitHub (que uno de los dos suba una versión inicial), y tener una rama asociada a cada uno.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rgbClr val="000000"/>
                </a:solidFill>
                <a:latin typeface="Century Gothic"/>
                <a:ea typeface="Century Gothic"/>
                <a:cs typeface="Century Gothic"/>
                <a:sym typeface="Century Gothic"/>
              </a:rPr>
              <a:t>Cada uno hará un fork, o copia local para poder modificarlo como sea. Dividid la tarea como sea necesario.</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rgbClr val="000000"/>
                </a:solidFill>
                <a:latin typeface="Century Gothic"/>
                <a:ea typeface="Century Gothic"/>
                <a:cs typeface="Century Gothic"/>
                <a:sym typeface="Century Gothic"/>
              </a:rPr>
              <a:t>Cuando hayáis terminado vuestra parte del trabajo, y tengáis lista vuestra trama, haced un </a:t>
            </a:r>
            <a:r>
              <a:rPr b="1" i="1" lang="es-ES" sz="1100">
                <a:solidFill>
                  <a:srgbClr val="000000"/>
                </a:solidFill>
                <a:latin typeface="Century Gothic"/>
                <a:ea typeface="Century Gothic"/>
                <a:cs typeface="Century Gothic"/>
                <a:sym typeface="Century Gothic"/>
              </a:rPr>
              <a:t>pull request</a:t>
            </a:r>
            <a:r>
              <a:rPr lang="es-ES" sz="1100">
                <a:solidFill>
                  <a:srgbClr val="000000"/>
                </a:solidFill>
                <a:latin typeface="Century Gothic"/>
                <a:ea typeface="Century Gothic"/>
                <a:cs typeface="Century Gothic"/>
                <a:sym typeface="Century Gothic"/>
              </a:rPr>
              <a:t> (botón derecho sobre la rama en GitKraken, y buscad la opción) de vuestra rama en el fork a la rama en el repo original.</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rgbClr val="000000"/>
                </a:solidFill>
                <a:latin typeface="Century Gothic"/>
                <a:ea typeface="Century Gothic"/>
                <a:cs typeface="Century Gothic"/>
                <a:sym typeface="Century Gothic"/>
              </a:rPr>
              <a:t>Una vez cada uno haya subido los cambios a las ramas del repo original, haced merge a la rama principal.</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rgbClr val="000000"/>
                </a:solidFill>
                <a:latin typeface="Century Gothic"/>
                <a:ea typeface="Century Gothic"/>
                <a:cs typeface="Century Gothic"/>
                <a:sym typeface="Century Gothic"/>
              </a:rPr>
              <a:t>Haced pull antes de hacer push por favor, os ahorrará problemas.</a:t>
            </a:r>
            <a:endParaRPr/>
          </a:p>
          <a:p>
            <a:pPr indent="-171450" lvl="0" marL="288000" marR="0" rtl="0" algn="just">
              <a:lnSpc>
                <a:spcPct val="150000"/>
              </a:lnSpc>
              <a:spcBef>
                <a:spcPts val="0"/>
              </a:spcBef>
              <a:spcAft>
                <a:spcPts val="0"/>
              </a:spcAft>
              <a:buClr>
                <a:srgbClr val="0071AA"/>
              </a:buClr>
              <a:buSzPts val="1100"/>
              <a:buFont typeface="Arial"/>
              <a:buChar char="•"/>
            </a:pPr>
            <a:r>
              <a:rPr lang="es-ES" sz="1100">
                <a:solidFill>
                  <a:srgbClr val="000000"/>
                </a:solidFill>
                <a:latin typeface="Century Gothic"/>
                <a:ea typeface="Century Gothic"/>
                <a:cs typeface="Century Gothic"/>
                <a:sym typeface="Century Gothic"/>
              </a:rPr>
              <a:t>Tranquilos, lo más seguro es que tengáis errores y problemas. ¿Hay conflictos?</a:t>
            </a:r>
            <a:endParaRPr/>
          </a:p>
          <a:p>
            <a:pPr indent="-101600" lvl="0" marL="288000" marR="0" rtl="0" algn="just">
              <a:lnSpc>
                <a:spcPct val="150000"/>
              </a:lnSpc>
              <a:spcBef>
                <a:spcPts val="0"/>
              </a:spcBef>
              <a:spcAft>
                <a:spcPts val="0"/>
              </a:spcAft>
              <a:buClr>
                <a:srgbClr val="0071AA"/>
              </a:buClr>
              <a:buSzPts val="1100"/>
              <a:buFont typeface="Arial"/>
              <a:buNone/>
            </a:pPr>
            <a:r>
              <a:t/>
            </a:r>
            <a:endParaRPr sz="1100">
              <a:solidFill>
                <a:srgbClr val="00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16" name="Google Shape;116;p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17" name="Google Shape;117;p7"/>
          <p:cNvGrpSpPr/>
          <p:nvPr/>
        </p:nvGrpSpPr>
        <p:grpSpPr>
          <a:xfrm>
            <a:off x="85847" y="469368"/>
            <a:ext cx="8367885" cy="359313"/>
            <a:chOff x="274216" y="780591"/>
            <a:chExt cx="9372448" cy="479082"/>
          </a:xfrm>
        </p:grpSpPr>
        <p:sp>
          <p:nvSpPr>
            <p:cNvPr id="118" name="Google Shape;118;p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19" name="Google Shape;119;p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20" name="Google Shape;120;p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21" name="Google Shape;121;p7"/>
          <p:cNvSpPr txBox="1"/>
          <p:nvPr/>
        </p:nvSpPr>
        <p:spPr>
          <a:xfrm>
            <a:off x="553111" y="563084"/>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Conceptos</a:t>
            </a:r>
            <a:endParaRPr/>
          </a:p>
        </p:txBody>
      </p:sp>
      <p:sp>
        <p:nvSpPr>
          <p:cNvPr id="122" name="Google Shape;122;p7"/>
          <p:cNvSpPr txBox="1"/>
          <p:nvPr/>
        </p:nvSpPr>
        <p:spPr>
          <a:xfrm>
            <a:off x="440725" y="843559"/>
            <a:ext cx="8163723" cy="3107133"/>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Pull: </a:t>
            </a:r>
            <a:r>
              <a:rPr lang="es-ES" sz="1100">
                <a:solidFill>
                  <a:schemeClr val="dk1"/>
                </a:solidFill>
                <a:latin typeface="Century Gothic"/>
                <a:ea typeface="Century Gothic"/>
                <a:cs typeface="Century Gothic"/>
                <a:sym typeface="Century Gothic"/>
              </a:rPr>
              <a:t>cuando hacemos pull de un proyecto, nos traemos todos los cambios existentes en el repositorio central a nuestro repositorio local.</a:t>
            </a:r>
            <a:endParaRPr/>
          </a:p>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Commit: </a:t>
            </a:r>
            <a:r>
              <a:rPr lang="es-ES" sz="1100">
                <a:solidFill>
                  <a:schemeClr val="dk1"/>
                </a:solidFill>
                <a:latin typeface="Century Gothic"/>
                <a:ea typeface="Century Gothic"/>
                <a:cs typeface="Century Gothic"/>
                <a:sym typeface="Century Gothic"/>
              </a:rPr>
              <a:t>esta operación llevamos los cambios de nuestra copia local al repositorio</a:t>
            </a:r>
            <a:r>
              <a:rPr b="1" lang="es-ES"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Push: </a:t>
            </a:r>
            <a:r>
              <a:rPr lang="es-ES" sz="1100">
                <a:solidFill>
                  <a:schemeClr val="dk1"/>
                </a:solidFill>
                <a:latin typeface="Century Gothic"/>
                <a:ea typeface="Century Gothic"/>
                <a:cs typeface="Century Gothic"/>
                <a:sym typeface="Century Gothic"/>
              </a:rPr>
              <a:t>esta acción cargamos los cambios realizados en nuestro repositorio local al repositorio GIT central, a la “</a:t>
            </a:r>
            <a:r>
              <a:rPr i="1" lang="es-ES" sz="1100">
                <a:solidFill>
                  <a:schemeClr val="dk1"/>
                </a:solidFill>
                <a:latin typeface="Century Gothic"/>
                <a:ea typeface="Century Gothic"/>
                <a:cs typeface="Century Gothic"/>
                <a:sym typeface="Century Gothic"/>
              </a:rPr>
              <a:t>nube</a:t>
            </a:r>
            <a:r>
              <a:rPr lang="es-ES" sz="1100">
                <a:solidFill>
                  <a:schemeClr val="dk1"/>
                </a:solidFill>
                <a:latin typeface="Century Gothic"/>
                <a:ea typeface="Century Gothic"/>
                <a:cs typeface="Century Gothic"/>
                <a:sym typeface="Century Gothic"/>
              </a:rPr>
              <a:t>”.</a:t>
            </a:r>
            <a:endParaRPr/>
          </a:p>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Conflicto</a:t>
            </a:r>
            <a:r>
              <a:rPr lang="es-ES" sz="1100">
                <a:solidFill>
                  <a:schemeClr val="dk1"/>
                </a:solidFill>
                <a:latin typeface="Century Gothic"/>
                <a:ea typeface="Century Gothic"/>
                <a:cs typeface="Century Gothic"/>
                <a:sym typeface="Century Gothic"/>
              </a:rPr>
              <a:t>: Un conflicto en una rama ocurre cuando el sistema no es capaz de resolver los cambios importados, ya que las versiones difieren en varias copias locales.</a:t>
            </a:r>
            <a:endParaRPr/>
          </a:p>
          <a:p>
            <a:pPr indent="-171450" lvl="1" marL="745200" marR="0" rtl="0" algn="just">
              <a:lnSpc>
                <a:spcPct val="150000"/>
              </a:lnSpc>
              <a:spcBef>
                <a:spcPts val="0"/>
              </a:spcBef>
              <a:spcAft>
                <a:spcPts val="0"/>
              </a:spcAft>
              <a:buClr>
                <a:srgbClr val="0071AA"/>
              </a:buClr>
              <a:buSzPts val="1100"/>
              <a:buFont typeface="Noto Sans Symbols"/>
              <a:buChar char="✔"/>
            </a:pPr>
            <a:r>
              <a:rPr b="0" i="0" lang="es-ES" sz="1100" u="none" cap="none" strike="noStrike">
                <a:solidFill>
                  <a:schemeClr val="dk1"/>
                </a:solidFill>
                <a:latin typeface="Century Gothic"/>
                <a:ea typeface="Century Gothic"/>
                <a:cs typeface="Century Gothic"/>
                <a:sym typeface="Century Gothic"/>
              </a:rPr>
              <a:t>Juan y Pedro hacen una copia local de un repositorio con la web de su instituto.</a:t>
            </a:r>
            <a:endParaRPr/>
          </a:p>
          <a:p>
            <a:pPr indent="-171450" lvl="1" marL="745200" marR="0" rtl="0" algn="just">
              <a:lnSpc>
                <a:spcPct val="150000"/>
              </a:lnSpc>
              <a:spcBef>
                <a:spcPts val="0"/>
              </a:spcBef>
              <a:spcAft>
                <a:spcPts val="0"/>
              </a:spcAft>
              <a:buClr>
                <a:srgbClr val="0071AA"/>
              </a:buClr>
              <a:buSzPts val="1100"/>
              <a:buFont typeface="Noto Sans Symbols"/>
              <a:buChar char="✔"/>
            </a:pPr>
            <a:r>
              <a:rPr b="0" i="0" lang="es-ES" sz="1100" u="none" cap="none" strike="noStrike">
                <a:solidFill>
                  <a:schemeClr val="dk1"/>
                </a:solidFill>
                <a:latin typeface="Century Gothic"/>
                <a:ea typeface="Century Gothic"/>
                <a:cs typeface="Century Gothic"/>
                <a:sym typeface="Century Gothic"/>
              </a:rPr>
              <a:t>Juan cambia el color de la web a azul, y confirma los cambios.</a:t>
            </a:r>
            <a:endParaRPr/>
          </a:p>
          <a:p>
            <a:pPr indent="-171450" lvl="1" marL="745200" marR="0" rtl="0" algn="just">
              <a:lnSpc>
                <a:spcPct val="150000"/>
              </a:lnSpc>
              <a:spcBef>
                <a:spcPts val="0"/>
              </a:spcBef>
              <a:spcAft>
                <a:spcPts val="0"/>
              </a:spcAft>
              <a:buClr>
                <a:srgbClr val="0071AA"/>
              </a:buClr>
              <a:buSzPts val="1100"/>
              <a:buFont typeface="Noto Sans Symbols"/>
              <a:buChar char="✔"/>
            </a:pPr>
            <a:r>
              <a:rPr b="0" i="0" lang="es-ES" sz="1100" u="none" cap="none" strike="noStrike">
                <a:solidFill>
                  <a:schemeClr val="dk1"/>
                </a:solidFill>
                <a:latin typeface="Century Gothic"/>
                <a:ea typeface="Century Gothic"/>
                <a:cs typeface="Century Gothic"/>
                <a:sym typeface="Century Gothic"/>
              </a:rPr>
              <a:t>Pedro no se descarga los cambios de Juan, y cambia el color de la web a verde chillón.</a:t>
            </a:r>
            <a:endParaRPr/>
          </a:p>
          <a:p>
            <a:pPr indent="-171450" lvl="1" marL="745200" marR="0" rtl="0" algn="just">
              <a:lnSpc>
                <a:spcPct val="150000"/>
              </a:lnSpc>
              <a:spcBef>
                <a:spcPts val="0"/>
              </a:spcBef>
              <a:spcAft>
                <a:spcPts val="0"/>
              </a:spcAft>
              <a:buClr>
                <a:srgbClr val="0071AA"/>
              </a:buClr>
              <a:buSzPts val="1100"/>
              <a:buFont typeface="Noto Sans Symbols"/>
              <a:buChar char="✔"/>
            </a:pPr>
            <a:r>
              <a:rPr b="0" i="0" lang="es-ES" sz="1100" u="none" cap="none" strike="noStrike">
                <a:solidFill>
                  <a:schemeClr val="dk1"/>
                </a:solidFill>
                <a:latin typeface="Century Gothic"/>
                <a:ea typeface="Century Gothic"/>
                <a:cs typeface="Century Gothic"/>
                <a:sym typeface="Century Gothic"/>
              </a:rPr>
              <a:t>Pedro intenta enviar los cambios locales al repositorio.</a:t>
            </a:r>
            <a:endParaRPr/>
          </a:p>
          <a:p>
            <a:pPr indent="-171450" lvl="1" marL="745200" marR="0" rtl="0" algn="just">
              <a:lnSpc>
                <a:spcPct val="150000"/>
              </a:lnSpc>
              <a:spcBef>
                <a:spcPts val="0"/>
              </a:spcBef>
              <a:spcAft>
                <a:spcPts val="0"/>
              </a:spcAft>
              <a:buClr>
                <a:srgbClr val="0071AA"/>
              </a:buClr>
              <a:buSzPts val="1100"/>
              <a:buFont typeface="Noto Sans Symbols"/>
              <a:buChar char="✔"/>
            </a:pPr>
            <a:r>
              <a:rPr b="0" i="0" lang="es-ES" sz="1100" u="none" cap="none" strike="noStrike">
                <a:solidFill>
                  <a:schemeClr val="dk1"/>
                </a:solidFill>
                <a:latin typeface="Century Gothic"/>
                <a:ea typeface="Century Gothic"/>
                <a:cs typeface="Century Gothic"/>
                <a:sym typeface="Century Gothic"/>
              </a:rPr>
              <a:t>ERROR! ERROR! ERROR! ¿Cuál de las dos líneas de código es la correcta?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942" name="Google Shape;942;p7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943" name="Google Shape;943;p70"/>
          <p:cNvGrpSpPr/>
          <p:nvPr/>
        </p:nvGrpSpPr>
        <p:grpSpPr>
          <a:xfrm>
            <a:off x="85847" y="469368"/>
            <a:ext cx="8367885" cy="359313"/>
            <a:chOff x="274216" y="780591"/>
            <a:chExt cx="9372448" cy="479082"/>
          </a:xfrm>
        </p:grpSpPr>
        <p:sp>
          <p:nvSpPr>
            <p:cNvPr id="944" name="Google Shape;944;p7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945" name="Google Shape;945;p7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946" name="Google Shape;946;p7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947" name="Google Shape;947;p7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Consejos finales</a:t>
            </a:r>
            <a:endParaRPr/>
          </a:p>
        </p:txBody>
      </p:sp>
      <p:sp>
        <p:nvSpPr>
          <p:cNvPr id="948" name="Google Shape;948;p70"/>
          <p:cNvSpPr txBox="1"/>
          <p:nvPr/>
        </p:nvSpPr>
        <p:spPr>
          <a:xfrm>
            <a:off x="440725" y="916103"/>
            <a:ext cx="7992925" cy="3738844"/>
          </a:xfrm>
          <a:prstGeom prst="rect">
            <a:avLst/>
          </a:prstGeom>
          <a:noFill/>
          <a:ln>
            <a:noFill/>
          </a:ln>
        </p:spPr>
        <p:txBody>
          <a:bodyPr anchorCtr="0" anchor="t" bIns="45700" lIns="91425" spcFirstLastPara="1" rIns="91425" wrap="square" tIns="45700">
            <a:spAutoFit/>
          </a:bodyPr>
          <a:lstStyle/>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Antes de hacer push a NADA, haced pull de los cambios y gestionad conflictos.</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Usar versiones diferentes de cualquier tipo de software da pie a errores todo el rato, tened una comunicación de qué se va a usar antes de hacer nada.</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NUNCA trabajéis directamente a la rama master. Hay que hacer una rama para cada nueva funcionalidad, y después fusionarla con la rama master. Existe la herramienta </a:t>
            </a:r>
            <a:r>
              <a:rPr b="1" i="1" lang="es-ES" sz="16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git flow</a:t>
            </a:r>
            <a:r>
              <a:rPr lang="es-ES" sz="1600" u="sng">
                <a:solidFill>
                  <a:schemeClr val="dk1"/>
                </a:solidFill>
                <a:latin typeface="Century Gothic"/>
                <a:ea typeface="Century Gothic"/>
                <a:cs typeface="Century Gothic"/>
                <a:sym typeface="Century Gothic"/>
                <a:hlinkClick r:id="rId4">
                  <a:extLst>
                    <a:ext uri="{A12FA001-AC4F-418D-AE19-62706E023703}">
                      <ahyp:hlinkClr val="tx"/>
                    </a:ext>
                  </a:extLst>
                </a:hlinkClick>
              </a:rPr>
              <a:t> </a:t>
            </a:r>
            <a:r>
              <a:rPr lang="es-ES" sz="1600">
                <a:solidFill>
                  <a:schemeClr val="dk1"/>
                </a:solidFill>
                <a:latin typeface="Century Gothic"/>
                <a:ea typeface="Century Gothic"/>
                <a:cs typeface="Century Gothic"/>
                <a:sym typeface="Century Gothic"/>
              </a:rPr>
              <a:t>la cual establece un sistema de ramas más complejo. No es necesario usarlo pero es interesante que lo conozcáis.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7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954" name="Google Shape;954;p7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955" name="Google Shape;955;p71"/>
          <p:cNvGrpSpPr/>
          <p:nvPr/>
        </p:nvGrpSpPr>
        <p:grpSpPr>
          <a:xfrm>
            <a:off x="85847" y="469368"/>
            <a:ext cx="8367885" cy="359313"/>
            <a:chOff x="274216" y="780591"/>
            <a:chExt cx="9372448" cy="479082"/>
          </a:xfrm>
        </p:grpSpPr>
        <p:sp>
          <p:nvSpPr>
            <p:cNvPr id="956" name="Google Shape;956;p7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957" name="Google Shape;957;p7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958" name="Google Shape;958;p7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959" name="Google Shape;959;p7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Consejos finales</a:t>
            </a:r>
            <a:endParaRPr/>
          </a:p>
        </p:txBody>
      </p:sp>
      <p:sp>
        <p:nvSpPr>
          <p:cNvPr id="960" name="Google Shape;960;p71"/>
          <p:cNvSpPr txBox="1"/>
          <p:nvPr/>
        </p:nvSpPr>
        <p:spPr>
          <a:xfrm>
            <a:off x="440725" y="916103"/>
            <a:ext cx="7992925" cy="3369512"/>
          </a:xfrm>
          <a:prstGeom prst="rect">
            <a:avLst/>
          </a:prstGeom>
          <a:noFill/>
          <a:ln>
            <a:noFill/>
          </a:ln>
        </p:spPr>
        <p:txBody>
          <a:bodyPr anchorCtr="0" anchor="t" bIns="45700" lIns="91425" spcFirstLastPara="1" rIns="91425" wrap="square" tIns="45700">
            <a:spAutoFit/>
          </a:bodyPr>
          <a:lstStyle/>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Una rama tiene que ser creada para algún tipo de funcionalidad que requiera un cambio medianamente grande al proyecto. No es común hacer ramas para cada pequeño cambio que se haga. ¿Tengo que hacer una rama para un cambio de color de botón? -&gt; Creo una rama para implementar una nueva página dentro de una web, o para remodelar el css de una página, para crear una clase nueva…</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El hecho de crear ramas para pequeñas tareas no es un problema especialmente grande, pero hay que tener </a:t>
            </a:r>
            <a:r>
              <a:rPr b="1" i="1" lang="es-ES" sz="1600">
                <a:solidFill>
                  <a:srgbClr val="FF0000"/>
                </a:solidFill>
                <a:latin typeface="Century Gothic"/>
                <a:ea typeface="Century Gothic"/>
                <a:cs typeface="Century Gothic"/>
                <a:sym typeface="Century Gothic"/>
              </a:rPr>
              <a:t>MUCHO CUIDADO CON LOS CONFLICTOS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2"/>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966" name="Google Shape;966;p72"/>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967" name="Google Shape;967;p72"/>
          <p:cNvGrpSpPr/>
          <p:nvPr/>
        </p:nvGrpSpPr>
        <p:grpSpPr>
          <a:xfrm>
            <a:off x="85847" y="469368"/>
            <a:ext cx="8367885" cy="359313"/>
            <a:chOff x="274216" y="780591"/>
            <a:chExt cx="9372448" cy="479082"/>
          </a:xfrm>
        </p:grpSpPr>
        <p:sp>
          <p:nvSpPr>
            <p:cNvPr id="968" name="Google Shape;968;p72"/>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969" name="Google Shape;969;p72"/>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970" name="Google Shape;970;p72"/>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971" name="Google Shape;971;p72"/>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Consejos finales</a:t>
            </a:r>
            <a:endParaRPr/>
          </a:p>
        </p:txBody>
      </p:sp>
      <p:sp>
        <p:nvSpPr>
          <p:cNvPr id="972" name="Google Shape;972;p72"/>
          <p:cNvSpPr txBox="1"/>
          <p:nvPr/>
        </p:nvSpPr>
        <p:spPr>
          <a:xfrm>
            <a:off x="440725" y="916103"/>
            <a:ext cx="7992925" cy="3369512"/>
          </a:xfrm>
          <a:prstGeom prst="rect">
            <a:avLst/>
          </a:prstGeom>
          <a:noFill/>
          <a:ln>
            <a:noFill/>
          </a:ln>
        </p:spPr>
        <p:txBody>
          <a:bodyPr anchorCtr="0" anchor="t" bIns="45700" lIns="91425" spcFirstLastPara="1" rIns="91425" wrap="square" tIns="45700">
            <a:spAutoFit/>
          </a:bodyPr>
          <a:lstStyle/>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Si estáis en una rama que va varios commits por detrás de la rama master por lo que sea, os vais a tener que enfrentar a conflictos con mucha seguridad. En estos casos, recomiendo que hagáis commit de los cambios de vuestra rama, y hagáis checkout + pull de la rama master.</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Volvéis con checkout a vuestra rama, y </a:t>
            </a:r>
            <a:r>
              <a:rPr b="1" i="1" lang="es-ES" sz="1600">
                <a:solidFill>
                  <a:srgbClr val="FF0000"/>
                </a:solidFill>
                <a:latin typeface="Century Gothic"/>
                <a:ea typeface="Century Gothic"/>
                <a:cs typeface="Century Gothic"/>
                <a:sym typeface="Century Gothic"/>
              </a:rPr>
              <a:t>mergeais las actualizaciones de la rama master a la vuestra propia, </a:t>
            </a:r>
            <a:r>
              <a:rPr lang="es-ES" sz="1600">
                <a:solidFill>
                  <a:schemeClr val="dk1"/>
                </a:solidFill>
                <a:latin typeface="Century Gothic"/>
                <a:ea typeface="Century Gothic"/>
                <a:cs typeface="Century Gothic"/>
                <a:sym typeface="Century Gothic"/>
              </a:rPr>
              <a:t>para que cuando hagáis merge de la vuestra a la master no os de tantos errores de golpe</a:t>
            </a:r>
            <a:endParaRPr/>
          </a:p>
          <a:p>
            <a:pPr indent="0" lvl="0" marL="116549" marR="0" rtl="0" algn="just">
              <a:lnSpc>
                <a:spcPct val="150000"/>
              </a:lnSpc>
              <a:spcBef>
                <a:spcPts val="0"/>
              </a:spcBef>
              <a:spcAft>
                <a:spcPts val="0"/>
              </a:spcAft>
              <a:buNone/>
            </a:pPr>
            <a:r>
              <a:rPr lang="es-ES" sz="16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https://www.togaware.com/linux/survivor/Git_Merge_Master_into.html</a:t>
            </a:r>
            <a:endParaRPr sz="1600">
              <a:solidFill>
                <a:schemeClr val="dk1"/>
              </a:solidFill>
              <a:latin typeface="Century Gothic"/>
              <a:ea typeface="Century Gothic"/>
              <a:cs typeface="Century Gothic"/>
              <a:sym typeface="Century Gothic"/>
            </a:endParaRPr>
          </a:p>
          <a:p>
            <a:pPr indent="0" lvl="0" marL="116549" marR="0" rtl="0" algn="just">
              <a:lnSpc>
                <a:spcPct val="150000"/>
              </a:lnSpc>
              <a:spcBef>
                <a:spcPts val="0"/>
              </a:spcBef>
              <a:spcAft>
                <a:spcPts val="0"/>
              </a:spcAft>
              <a:buNone/>
            </a:pPr>
            <a:r>
              <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73"/>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978" name="Google Shape;978;p73"/>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979" name="Google Shape;979;p73"/>
          <p:cNvGrpSpPr/>
          <p:nvPr/>
        </p:nvGrpSpPr>
        <p:grpSpPr>
          <a:xfrm>
            <a:off x="85847" y="469368"/>
            <a:ext cx="8367885" cy="359313"/>
            <a:chOff x="274216" y="780591"/>
            <a:chExt cx="9372448" cy="479082"/>
          </a:xfrm>
        </p:grpSpPr>
        <p:sp>
          <p:nvSpPr>
            <p:cNvPr id="980" name="Google Shape;980;p73"/>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981" name="Google Shape;981;p73"/>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982" name="Google Shape;982;p73"/>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983" name="Google Shape;983;p73"/>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Consejos finales</a:t>
            </a:r>
            <a:endParaRPr/>
          </a:p>
        </p:txBody>
      </p:sp>
      <p:sp>
        <p:nvSpPr>
          <p:cNvPr id="984" name="Google Shape;984;p73"/>
          <p:cNvSpPr txBox="1"/>
          <p:nvPr/>
        </p:nvSpPr>
        <p:spPr>
          <a:xfrm>
            <a:off x="440725" y="916103"/>
            <a:ext cx="7992925" cy="3369512"/>
          </a:xfrm>
          <a:prstGeom prst="rect">
            <a:avLst/>
          </a:prstGeom>
          <a:noFill/>
          <a:ln>
            <a:noFill/>
          </a:ln>
        </p:spPr>
        <p:txBody>
          <a:bodyPr anchorCtr="0" anchor="t" bIns="45700" lIns="91425" spcFirstLastPara="1" rIns="91425" wrap="square" tIns="45700">
            <a:spAutoFit/>
          </a:bodyPr>
          <a:lstStyle/>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Aunque desde el GitKraken (y en general, desde cualquier lado) podéis hacer pull/push/checkout de/a una rama distinta de la remota, es algo que no recomiendo.</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Claro, podéis tener una rama </a:t>
            </a:r>
            <a:r>
              <a:rPr b="1" i="1" lang="es-ES" sz="1600">
                <a:solidFill>
                  <a:schemeClr val="dk1"/>
                </a:solidFill>
                <a:latin typeface="Century Gothic"/>
                <a:ea typeface="Century Gothic"/>
                <a:cs typeface="Century Gothic"/>
                <a:sym typeface="Century Gothic"/>
              </a:rPr>
              <a:t>rama1</a:t>
            </a:r>
            <a:r>
              <a:rPr lang="es-ES" sz="1600">
                <a:solidFill>
                  <a:schemeClr val="dk1"/>
                </a:solidFill>
                <a:latin typeface="Century Gothic"/>
                <a:ea typeface="Century Gothic"/>
                <a:cs typeface="Century Gothic"/>
                <a:sym typeface="Century Gothic"/>
              </a:rPr>
              <a:t> y hacer push de esa rama a </a:t>
            </a:r>
            <a:r>
              <a:rPr b="1" i="1" lang="es-ES" sz="1600">
                <a:solidFill>
                  <a:schemeClr val="dk1"/>
                </a:solidFill>
                <a:latin typeface="Century Gothic"/>
                <a:ea typeface="Century Gothic"/>
                <a:cs typeface="Century Gothic"/>
                <a:sym typeface="Century Gothic"/>
              </a:rPr>
              <a:t>origin/master</a:t>
            </a:r>
            <a:r>
              <a:rPr lang="es-ES" sz="1600">
                <a:solidFill>
                  <a:schemeClr val="dk1"/>
                </a:solidFill>
                <a:latin typeface="Century Gothic"/>
                <a:ea typeface="Century Gothic"/>
                <a:cs typeface="Century Gothic"/>
                <a:sym typeface="Century Gothic"/>
              </a:rPr>
              <a:t>, pero esto puede desembocar en errores al pulelar, y desincronización con el resto de compañeros.</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Mantened un orden CONSTANTE-&gt; rama remota -&gt; rama local, camos en local, subo a remoto, mergeo en local</a:t>
            </a:r>
            <a:endParaRPr/>
          </a:p>
          <a:p>
            <a:pPr indent="0" lvl="0" marL="116549" marR="0" rtl="0" algn="just">
              <a:lnSpc>
                <a:spcPct val="150000"/>
              </a:lnSpc>
              <a:spcBef>
                <a:spcPts val="0"/>
              </a:spcBef>
              <a:spcAft>
                <a:spcPts val="0"/>
              </a:spcAft>
              <a:buNone/>
            </a:pPr>
            <a:r>
              <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74"/>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990" name="Google Shape;990;p74"/>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991" name="Google Shape;991;p74"/>
          <p:cNvGrpSpPr/>
          <p:nvPr/>
        </p:nvGrpSpPr>
        <p:grpSpPr>
          <a:xfrm>
            <a:off x="85847" y="469368"/>
            <a:ext cx="8367885" cy="359313"/>
            <a:chOff x="274216" y="780591"/>
            <a:chExt cx="9372448" cy="479082"/>
          </a:xfrm>
        </p:grpSpPr>
        <p:sp>
          <p:nvSpPr>
            <p:cNvPr id="992" name="Google Shape;992;p74"/>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993" name="Google Shape;993;p74"/>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994" name="Google Shape;994;p74"/>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995" name="Google Shape;995;p74"/>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Consejos finales</a:t>
            </a:r>
            <a:endParaRPr/>
          </a:p>
        </p:txBody>
      </p:sp>
      <p:sp>
        <p:nvSpPr>
          <p:cNvPr id="996" name="Google Shape;996;p74"/>
          <p:cNvSpPr txBox="1"/>
          <p:nvPr/>
        </p:nvSpPr>
        <p:spPr>
          <a:xfrm>
            <a:off x="440725" y="916103"/>
            <a:ext cx="7992925" cy="2629566"/>
          </a:xfrm>
          <a:prstGeom prst="rect">
            <a:avLst/>
          </a:prstGeom>
          <a:noFill/>
          <a:ln>
            <a:noFill/>
          </a:ln>
        </p:spPr>
        <p:txBody>
          <a:bodyPr anchorCtr="0" anchor="t" bIns="45700" lIns="91425" spcFirstLastPara="1" rIns="91425" wrap="square" tIns="45700">
            <a:spAutoFit/>
          </a:bodyPr>
          <a:lstStyle/>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El uso del Git no es para nada una tarea trivial, y es normal que, incluso en los equipos más experimentados (y normalmente al principio de trabajar con un nuevo equipo) ocurra cualquier tipo de error: se hace commit sin hacer pull, se hace commit y se quiere volver hacia atrás, le machaco los ficheros a otra persona…</a:t>
            </a:r>
            <a:endParaRPr/>
          </a:p>
          <a:p>
            <a:pPr indent="-285750" lvl="0" marL="402300" marR="0" rtl="0" algn="just">
              <a:lnSpc>
                <a:spcPct val="150000"/>
              </a:lnSpc>
              <a:spcBef>
                <a:spcPts val="0"/>
              </a:spcBef>
              <a:spcAft>
                <a:spcPts val="0"/>
              </a:spcAft>
              <a:buClr>
                <a:srgbClr val="0071AA"/>
              </a:buClr>
              <a:buSzPts val="1600"/>
              <a:buFont typeface="Arial"/>
              <a:buChar char="•"/>
            </a:pPr>
            <a:r>
              <a:rPr b="1" i="1" lang="es-ES" sz="1600">
                <a:solidFill>
                  <a:srgbClr val="FF0000"/>
                </a:solidFill>
                <a:latin typeface="Century Gothic"/>
                <a:ea typeface="Century Gothic"/>
                <a:cs typeface="Century Gothic"/>
                <a:sym typeface="Century Gothic"/>
              </a:rPr>
              <a:t>ES TOTALMENTE NORMAL</a:t>
            </a:r>
            <a:r>
              <a:rPr lang="es-ES" sz="1600">
                <a:solidFill>
                  <a:srgbClr val="FF0000"/>
                </a:solidFill>
                <a:latin typeface="Century Gothic"/>
                <a:ea typeface="Century Gothic"/>
                <a:cs typeface="Century Gothic"/>
                <a:sym typeface="Century Gothic"/>
              </a:rPr>
              <a:t>…</a:t>
            </a:r>
            <a:endParaRPr/>
          </a:p>
          <a:p>
            <a:pPr indent="-285750" lvl="0" marL="402300" marR="0" rtl="0" algn="just">
              <a:lnSpc>
                <a:spcPct val="150000"/>
              </a:lnSpc>
              <a:spcBef>
                <a:spcPts val="0"/>
              </a:spcBef>
              <a:spcAft>
                <a:spcPts val="0"/>
              </a:spcAft>
              <a:buClr>
                <a:srgbClr val="0071AA"/>
              </a:buClr>
              <a:buSzPts val="1600"/>
              <a:buFont typeface="Arial"/>
              <a:buChar char="•"/>
            </a:pPr>
            <a:r>
              <a:rPr b="1" i="1" lang="es-ES" sz="1600">
                <a:solidFill>
                  <a:srgbClr val="FF0000"/>
                </a:solidFill>
                <a:latin typeface="Century Gothic"/>
                <a:ea typeface="Century Gothic"/>
                <a:cs typeface="Century Gothic"/>
                <a:sym typeface="Century Gothic"/>
              </a:rPr>
              <a:t>… Y HAY SOLUCIONES PARA TODO</a:t>
            </a:r>
            <a:endParaRPr/>
          </a:p>
        </p:txBody>
      </p:sp>
      <p:pic>
        <p:nvPicPr>
          <p:cNvPr descr="Git branch? (Original Meme) — Steemit" id="997" name="Google Shape;997;p74"/>
          <p:cNvPicPr preferRelativeResize="0"/>
          <p:nvPr/>
        </p:nvPicPr>
        <p:blipFill rotWithShape="1">
          <a:blip r:embed="rId3">
            <a:alphaModFix/>
          </a:blip>
          <a:srcRect b="0" l="0" r="0" t="0"/>
          <a:stretch/>
        </p:blipFill>
        <p:spPr>
          <a:xfrm>
            <a:off x="5076056" y="2401766"/>
            <a:ext cx="3895311" cy="260631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75"/>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003" name="Google Shape;1003;p75"/>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004" name="Google Shape;1004;p75"/>
          <p:cNvGrpSpPr/>
          <p:nvPr/>
        </p:nvGrpSpPr>
        <p:grpSpPr>
          <a:xfrm>
            <a:off x="85847" y="469368"/>
            <a:ext cx="8367885" cy="359313"/>
            <a:chOff x="274216" y="780591"/>
            <a:chExt cx="9372448" cy="479082"/>
          </a:xfrm>
        </p:grpSpPr>
        <p:sp>
          <p:nvSpPr>
            <p:cNvPr id="1005" name="Google Shape;1005;p75"/>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006" name="Google Shape;1006;p75"/>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007" name="Google Shape;1007;p75"/>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008" name="Google Shape;1008;p75"/>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Consejos finales</a:t>
            </a:r>
            <a:endParaRPr/>
          </a:p>
        </p:txBody>
      </p:sp>
      <p:sp>
        <p:nvSpPr>
          <p:cNvPr id="1009" name="Google Shape;1009;p75"/>
          <p:cNvSpPr txBox="1"/>
          <p:nvPr/>
        </p:nvSpPr>
        <p:spPr>
          <a:xfrm>
            <a:off x="440725" y="916103"/>
            <a:ext cx="7992925" cy="3369512"/>
          </a:xfrm>
          <a:prstGeom prst="rect">
            <a:avLst/>
          </a:prstGeom>
          <a:noFill/>
          <a:ln>
            <a:noFill/>
          </a:ln>
        </p:spPr>
        <p:txBody>
          <a:bodyPr anchorCtr="0" anchor="t" bIns="45700" lIns="91425" spcFirstLastPara="1" rIns="91425" wrap="square" tIns="45700">
            <a:spAutoFit/>
          </a:bodyPr>
          <a:lstStyle/>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Una rama tiene que ser creada para algún tipo de funcionalidad que requiera un cambio medianamente grande al proyecto. No es común hacer ramas para cada pequeño cambio que se haga. ¿Tengo que hacer una rama para un cambio de color de botón? -&gt; Creo una rama para implementar una nueva página dentro de una web, o para remodelar el css de una página, para crear una clase nueva…</a:t>
            </a:r>
            <a:endParaRPr/>
          </a:p>
          <a:p>
            <a:pPr indent="-285750" lvl="0" marL="402300" marR="0" rtl="0" algn="just">
              <a:lnSpc>
                <a:spcPct val="150000"/>
              </a:lnSpc>
              <a:spcBef>
                <a:spcPts val="0"/>
              </a:spcBef>
              <a:spcAft>
                <a:spcPts val="0"/>
              </a:spcAft>
              <a:buClr>
                <a:srgbClr val="0071AA"/>
              </a:buClr>
              <a:buSzPts val="1600"/>
              <a:buFont typeface="Arial"/>
              <a:buChar char="•"/>
            </a:pPr>
            <a:r>
              <a:rPr lang="es-ES" sz="1600">
                <a:solidFill>
                  <a:schemeClr val="dk1"/>
                </a:solidFill>
                <a:latin typeface="Century Gothic"/>
                <a:ea typeface="Century Gothic"/>
                <a:cs typeface="Century Gothic"/>
                <a:sym typeface="Century Gothic"/>
              </a:rPr>
              <a:t>El hecho de crear ramas para pequeñas tareas no es un problema especialmente grande, pero hay que tener </a:t>
            </a:r>
            <a:r>
              <a:rPr b="1" i="1" lang="es-ES" sz="1600">
                <a:solidFill>
                  <a:srgbClr val="FF0000"/>
                </a:solidFill>
                <a:latin typeface="Century Gothic"/>
                <a:ea typeface="Century Gothic"/>
                <a:cs typeface="Century Gothic"/>
                <a:sym typeface="Century Gothic"/>
              </a:rPr>
              <a:t>MUCHO CUIDADO CON LOS CONFLICTOS</a:t>
            </a:r>
            <a:endParaRPr/>
          </a:p>
        </p:txBody>
      </p:sp>
      <p:pic>
        <p:nvPicPr>
          <p:cNvPr id="1010" name="Google Shape;1010;p75"/>
          <p:cNvPicPr preferRelativeResize="0"/>
          <p:nvPr/>
        </p:nvPicPr>
        <p:blipFill rotWithShape="1">
          <a:blip r:embed="rId3">
            <a:alphaModFix/>
          </a:blip>
          <a:srcRect b="0" l="0" r="0" t="0"/>
          <a:stretch/>
        </p:blipFill>
        <p:spPr>
          <a:xfrm>
            <a:off x="639805" y="0"/>
            <a:ext cx="7864390"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76"/>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016" name="Google Shape;1016;p76"/>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017" name="Google Shape;1017;p76"/>
          <p:cNvGrpSpPr/>
          <p:nvPr/>
        </p:nvGrpSpPr>
        <p:grpSpPr>
          <a:xfrm>
            <a:off x="85847" y="469368"/>
            <a:ext cx="8367885" cy="359313"/>
            <a:chOff x="274216" y="780591"/>
            <a:chExt cx="9372448" cy="479082"/>
          </a:xfrm>
        </p:grpSpPr>
        <p:sp>
          <p:nvSpPr>
            <p:cNvPr id="1018" name="Google Shape;1018;p76"/>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019" name="Google Shape;1019;p76"/>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020" name="Google Shape;1020;p76"/>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021" name="Google Shape;1021;p76"/>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Integración con VS</a:t>
            </a:r>
            <a:endParaRPr/>
          </a:p>
        </p:txBody>
      </p:sp>
      <p:pic>
        <p:nvPicPr>
          <p:cNvPr id="1022" name="Google Shape;1022;p76"/>
          <p:cNvPicPr preferRelativeResize="0"/>
          <p:nvPr/>
        </p:nvPicPr>
        <p:blipFill rotWithShape="1">
          <a:blip r:embed="rId3">
            <a:alphaModFix/>
          </a:blip>
          <a:srcRect b="0" l="0" r="0" t="0"/>
          <a:stretch/>
        </p:blipFill>
        <p:spPr>
          <a:xfrm>
            <a:off x="3374100" y="573600"/>
            <a:ext cx="5716867" cy="4130194"/>
          </a:xfrm>
          <a:prstGeom prst="rect">
            <a:avLst/>
          </a:prstGeom>
          <a:noFill/>
          <a:ln>
            <a:noFill/>
          </a:ln>
        </p:spPr>
      </p:pic>
      <p:pic>
        <p:nvPicPr>
          <p:cNvPr id="1023" name="Google Shape;1023;p76"/>
          <p:cNvPicPr preferRelativeResize="0"/>
          <p:nvPr/>
        </p:nvPicPr>
        <p:blipFill rotWithShape="1">
          <a:blip r:embed="rId4">
            <a:alphaModFix/>
          </a:blip>
          <a:srcRect b="0" l="0" r="0" t="0"/>
          <a:stretch/>
        </p:blipFill>
        <p:spPr>
          <a:xfrm>
            <a:off x="0" y="1909762"/>
            <a:ext cx="3295650" cy="13239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77"/>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029" name="Google Shape;1029;p77"/>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030" name="Google Shape;1030;p77"/>
          <p:cNvGrpSpPr/>
          <p:nvPr/>
        </p:nvGrpSpPr>
        <p:grpSpPr>
          <a:xfrm>
            <a:off x="85847" y="469368"/>
            <a:ext cx="8367885" cy="359313"/>
            <a:chOff x="274216" y="780591"/>
            <a:chExt cx="9372448" cy="479082"/>
          </a:xfrm>
        </p:grpSpPr>
        <p:sp>
          <p:nvSpPr>
            <p:cNvPr id="1031" name="Google Shape;1031;p77"/>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032" name="Google Shape;1032;p77"/>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033" name="Google Shape;1033;p77"/>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034" name="Google Shape;1034;p77"/>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Integración con VS</a:t>
            </a:r>
            <a:endParaRPr/>
          </a:p>
        </p:txBody>
      </p:sp>
      <p:pic>
        <p:nvPicPr>
          <p:cNvPr id="1035" name="Google Shape;1035;p77"/>
          <p:cNvPicPr preferRelativeResize="0"/>
          <p:nvPr/>
        </p:nvPicPr>
        <p:blipFill rotWithShape="1">
          <a:blip r:embed="rId3">
            <a:alphaModFix/>
          </a:blip>
          <a:srcRect b="0" l="0" r="0" t="0"/>
          <a:stretch/>
        </p:blipFill>
        <p:spPr>
          <a:xfrm>
            <a:off x="0" y="20521"/>
            <a:ext cx="3525592"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7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041" name="Google Shape;1041;p7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042" name="Google Shape;1042;p78"/>
          <p:cNvGrpSpPr/>
          <p:nvPr/>
        </p:nvGrpSpPr>
        <p:grpSpPr>
          <a:xfrm>
            <a:off x="85847" y="469368"/>
            <a:ext cx="8367885" cy="359313"/>
            <a:chOff x="274216" y="780591"/>
            <a:chExt cx="9372448" cy="479082"/>
          </a:xfrm>
        </p:grpSpPr>
        <p:sp>
          <p:nvSpPr>
            <p:cNvPr id="1043" name="Google Shape;1043;p7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044" name="Google Shape;1044;p7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045" name="Google Shape;1045;p7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046" name="Google Shape;1046;p78"/>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Integración con VS</a:t>
            </a:r>
            <a:endParaRPr/>
          </a:p>
        </p:txBody>
      </p:sp>
      <p:pic>
        <p:nvPicPr>
          <p:cNvPr id="1047" name="Google Shape;1047;p78"/>
          <p:cNvPicPr preferRelativeResize="0"/>
          <p:nvPr/>
        </p:nvPicPr>
        <p:blipFill rotWithShape="1">
          <a:blip r:embed="rId3">
            <a:alphaModFix/>
          </a:blip>
          <a:srcRect b="0" l="0" r="0" t="0"/>
          <a:stretch/>
        </p:blipFill>
        <p:spPr>
          <a:xfrm>
            <a:off x="-58238" y="-1063"/>
            <a:ext cx="9144000" cy="31433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7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053" name="Google Shape;1053;p7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054" name="Google Shape;1054;p79"/>
          <p:cNvGrpSpPr/>
          <p:nvPr/>
        </p:nvGrpSpPr>
        <p:grpSpPr>
          <a:xfrm>
            <a:off x="85847" y="469368"/>
            <a:ext cx="8367885" cy="359313"/>
            <a:chOff x="274216" y="780591"/>
            <a:chExt cx="9372448" cy="479082"/>
          </a:xfrm>
        </p:grpSpPr>
        <p:sp>
          <p:nvSpPr>
            <p:cNvPr id="1055" name="Google Shape;1055;p7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056" name="Google Shape;1056;p7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057" name="Google Shape;1057;p7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058" name="Google Shape;1058;p7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Integración con VS</a:t>
            </a:r>
            <a:endParaRPr/>
          </a:p>
        </p:txBody>
      </p:sp>
      <p:pic>
        <p:nvPicPr>
          <p:cNvPr id="1059" name="Google Shape;1059;p79"/>
          <p:cNvPicPr preferRelativeResize="0"/>
          <p:nvPr/>
        </p:nvPicPr>
        <p:blipFill rotWithShape="1">
          <a:blip r:embed="rId3">
            <a:alphaModFix/>
          </a:blip>
          <a:srcRect b="0" l="0" r="0" t="0"/>
          <a:stretch/>
        </p:blipFill>
        <p:spPr>
          <a:xfrm>
            <a:off x="33360" y="51470"/>
            <a:ext cx="9001767" cy="29317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28" name="Google Shape;128;p8"/>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29" name="Google Shape;129;p8"/>
          <p:cNvGrpSpPr/>
          <p:nvPr/>
        </p:nvGrpSpPr>
        <p:grpSpPr>
          <a:xfrm>
            <a:off x="85847" y="469368"/>
            <a:ext cx="8367885" cy="359313"/>
            <a:chOff x="274216" y="780591"/>
            <a:chExt cx="9372448" cy="479082"/>
          </a:xfrm>
        </p:grpSpPr>
        <p:sp>
          <p:nvSpPr>
            <p:cNvPr id="130" name="Google Shape;130;p8"/>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31" name="Google Shape;131;p8"/>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32" name="Google Shape;132;p8"/>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33" name="Google Shape;133;p8"/>
          <p:cNvSpPr txBox="1"/>
          <p:nvPr/>
        </p:nvSpPr>
        <p:spPr>
          <a:xfrm>
            <a:off x="553111" y="563084"/>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Conceptos</a:t>
            </a:r>
            <a:endParaRPr/>
          </a:p>
        </p:txBody>
      </p:sp>
      <p:sp>
        <p:nvSpPr>
          <p:cNvPr id="134" name="Google Shape;134;p8"/>
          <p:cNvSpPr txBox="1"/>
          <p:nvPr/>
        </p:nvSpPr>
        <p:spPr>
          <a:xfrm>
            <a:off x="440725" y="843559"/>
            <a:ext cx="8163723" cy="1837554"/>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Cambio: </a:t>
            </a:r>
            <a:r>
              <a:rPr lang="es-ES" sz="1100">
                <a:solidFill>
                  <a:schemeClr val="dk1"/>
                </a:solidFill>
                <a:latin typeface="Century Gothic"/>
                <a:ea typeface="Century Gothic"/>
                <a:cs typeface="Century Gothic"/>
                <a:sym typeface="Century Gothic"/>
              </a:rPr>
              <a:t>Una modificación sobre un archivo. Podemos hablar de la adición/eliminación de una línea de código, o de un sistema de archivos nuevo</a:t>
            </a:r>
            <a:endParaRPr/>
          </a:p>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Changelist</a:t>
            </a:r>
            <a:r>
              <a:rPr lang="es-ES" sz="1100">
                <a:solidFill>
                  <a:schemeClr val="dk1"/>
                </a:solidFill>
                <a:latin typeface="Century Gothic"/>
                <a:ea typeface="Century Gothic"/>
                <a:cs typeface="Century Gothic"/>
                <a:sym typeface="Century Gothic"/>
              </a:rPr>
              <a:t>: Conjunto de cambios hechos por commit.</a:t>
            </a:r>
            <a:endParaRPr/>
          </a:p>
          <a:p>
            <a:pPr indent="-171450" lvl="0" marL="288000" marR="0" rtl="0" algn="just">
              <a:lnSpc>
                <a:spcPct val="150000"/>
              </a:lnSpc>
              <a:spcBef>
                <a:spcPts val="0"/>
              </a:spcBef>
              <a:spcAft>
                <a:spcPts val="0"/>
              </a:spcAft>
              <a:buClr>
                <a:srgbClr val="0071AA"/>
              </a:buClr>
              <a:buSzPts val="1100"/>
              <a:buFont typeface="Noto Sans Symbols"/>
              <a:buChar char="✔"/>
            </a:pPr>
            <a:r>
              <a:rPr b="1" lang="es-ES" sz="1100">
                <a:solidFill>
                  <a:schemeClr val="dk1"/>
                </a:solidFill>
                <a:latin typeface="Century Gothic"/>
                <a:ea typeface="Century Gothic"/>
                <a:cs typeface="Century Gothic"/>
                <a:sym typeface="Century Gothic"/>
              </a:rPr>
              <a:t>Merge</a:t>
            </a:r>
            <a:r>
              <a:rPr lang="es-ES" sz="1100">
                <a:solidFill>
                  <a:schemeClr val="dk1"/>
                </a:solidFill>
                <a:latin typeface="Century Gothic"/>
                <a:ea typeface="Century Gothic"/>
                <a:cs typeface="Century Gothic"/>
                <a:sym typeface="Century Gothic"/>
              </a:rPr>
              <a:t>: Fusión entre dos versiones distintas de un mismo fichero, generando una revisión unificada del mismo.</a:t>
            </a:r>
            <a:endParaRPr/>
          </a:p>
          <a:p>
            <a:pPr indent="-171450" lvl="1" marL="745200" marR="0" rtl="0" algn="just">
              <a:lnSpc>
                <a:spcPct val="150000"/>
              </a:lnSpc>
              <a:spcBef>
                <a:spcPts val="0"/>
              </a:spcBef>
              <a:spcAft>
                <a:spcPts val="0"/>
              </a:spcAft>
              <a:buClr>
                <a:srgbClr val="0071AA"/>
              </a:buClr>
              <a:buSzPts val="1100"/>
              <a:buFont typeface="Noto Sans Symbols"/>
              <a:buChar char="✔"/>
            </a:pPr>
            <a:r>
              <a:rPr b="0" i="0" lang="es-ES" sz="1100" u="none" cap="none" strike="noStrike">
                <a:solidFill>
                  <a:schemeClr val="dk1"/>
                </a:solidFill>
                <a:latin typeface="Century Gothic"/>
                <a:ea typeface="Century Gothic"/>
                <a:cs typeface="Century Gothic"/>
                <a:sym typeface="Century Gothic"/>
              </a:rPr>
              <a:t>Un usuario que actualiza su copia local con los cambios de un repositorio.</a:t>
            </a:r>
            <a:endParaRPr/>
          </a:p>
          <a:p>
            <a:pPr indent="-171450" lvl="1" marL="745200" marR="0" rtl="0" algn="just">
              <a:lnSpc>
                <a:spcPct val="150000"/>
              </a:lnSpc>
              <a:spcBef>
                <a:spcPts val="0"/>
              </a:spcBef>
              <a:spcAft>
                <a:spcPts val="0"/>
              </a:spcAft>
              <a:buClr>
                <a:srgbClr val="0071AA"/>
              </a:buClr>
              <a:buSzPts val="1100"/>
              <a:buFont typeface="Noto Sans Symbols"/>
              <a:buChar char="✔"/>
            </a:pPr>
            <a:r>
              <a:rPr b="0" i="0" lang="es-ES" sz="1100" u="none" cap="none" strike="noStrike">
                <a:solidFill>
                  <a:schemeClr val="dk1"/>
                </a:solidFill>
                <a:latin typeface="Century Gothic"/>
                <a:ea typeface="Century Gothic"/>
                <a:cs typeface="Century Gothic"/>
                <a:sym typeface="Century Gothic"/>
              </a:rPr>
              <a:t>Un usuario realiza cambios de una rama concreta, y estos cambios se incorporan a la rama master.</a:t>
            </a:r>
            <a:endParaRPr/>
          </a:p>
          <a:p>
            <a:pPr indent="-101600" lvl="1" marL="745200" marR="0" rtl="0" algn="just">
              <a:lnSpc>
                <a:spcPct val="150000"/>
              </a:lnSpc>
              <a:spcBef>
                <a:spcPts val="0"/>
              </a:spcBef>
              <a:spcAft>
                <a:spcPts val="0"/>
              </a:spcAft>
              <a:buClr>
                <a:srgbClr val="0071AA"/>
              </a:buClr>
              <a:buSzPts val="1100"/>
              <a:buFont typeface="Noto Sans Symbols"/>
              <a:buNone/>
            </a:pPr>
            <a:r>
              <a:t/>
            </a:r>
            <a:endParaRPr b="0" i="0" sz="1100" u="none" cap="none" strike="noStrike">
              <a:solidFill>
                <a:schemeClr val="dk1"/>
              </a:solidFill>
              <a:latin typeface="Century Gothic"/>
              <a:ea typeface="Century Gothic"/>
              <a:cs typeface="Century Gothic"/>
              <a:sym typeface="Century Gothic"/>
            </a:endParaRPr>
          </a:p>
        </p:txBody>
      </p:sp>
      <p:pic>
        <p:nvPicPr>
          <p:cNvPr descr="Sweating Hot GIFs | Tenor" id="135" name="Google Shape;135;p8"/>
          <p:cNvPicPr preferRelativeResize="0"/>
          <p:nvPr/>
        </p:nvPicPr>
        <p:blipFill rotWithShape="1">
          <a:blip r:embed="rId3">
            <a:alphaModFix/>
          </a:blip>
          <a:srcRect b="0" l="0" r="0" t="0"/>
          <a:stretch/>
        </p:blipFill>
        <p:spPr>
          <a:xfrm>
            <a:off x="899592" y="2591808"/>
            <a:ext cx="2095500" cy="1952625"/>
          </a:xfrm>
          <a:prstGeom prst="rect">
            <a:avLst/>
          </a:prstGeom>
          <a:noFill/>
          <a:ln>
            <a:noFill/>
          </a:ln>
        </p:spPr>
      </p:pic>
      <p:pic>
        <p:nvPicPr>
          <p:cNvPr descr="It's Git Commit Either Way | Git Meme on ME.ME" id="136" name="Google Shape;136;p8"/>
          <p:cNvPicPr preferRelativeResize="0"/>
          <p:nvPr/>
        </p:nvPicPr>
        <p:blipFill rotWithShape="1">
          <a:blip r:embed="rId4">
            <a:alphaModFix/>
          </a:blip>
          <a:srcRect b="0" l="0" r="0" t="0"/>
          <a:stretch/>
        </p:blipFill>
        <p:spPr>
          <a:xfrm>
            <a:off x="5508104" y="2499742"/>
            <a:ext cx="2458678" cy="228657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80"/>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065" name="Google Shape;1065;p80"/>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066" name="Google Shape;1066;p80"/>
          <p:cNvGrpSpPr/>
          <p:nvPr/>
        </p:nvGrpSpPr>
        <p:grpSpPr>
          <a:xfrm>
            <a:off x="85847" y="469368"/>
            <a:ext cx="8367885" cy="359313"/>
            <a:chOff x="274216" y="780591"/>
            <a:chExt cx="9372448" cy="479082"/>
          </a:xfrm>
        </p:grpSpPr>
        <p:sp>
          <p:nvSpPr>
            <p:cNvPr id="1067" name="Google Shape;1067;p80"/>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068" name="Google Shape;1068;p80"/>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069" name="Google Shape;1069;p80"/>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070" name="Google Shape;1070;p80"/>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Integración con VS</a:t>
            </a:r>
            <a:endParaRPr/>
          </a:p>
        </p:txBody>
      </p:sp>
      <p:pic>
        <p:nvPicPr>
          <p:cNvPr id="1071" name="Google Shape;1071;p80"/>
          <p:cNvPicPr preferRelativeResize="0"/>
          <p:nvPr/>
        </p:nvPicPr>
        <p:blipFill rotWithShape="1">
          <a:blip r:embed="rId3">
            <a:alphaModFix/>
          </a:blip>
          <a:srcRect b="0" l="0" r="0" t="0"/>
          <a:stretch/>
        </p:blipFill>
        <p:spPr>
          <a:xfrm>
            <a:off x="2621" y="0"/>
            <a:ext cx="9144000" cy="405224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81"/>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077" name="Google Shape;1077;p81"/>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078" name="Google Shape;1078;p81"/>
          <p:cNvGrpSpPr/>
          <p:nvPr/>
        </p:nvGrpSpPr>
        <p:grpSpPr>
          <a:xfrm>
            <a:off x="85847" y="469368"/>
            <a:ext cx="8367885" cy="359313"/>
            <a:chOff x="274216" y="780591"/>
            <a:chExt cx="9372448" cy="479082"/>
          </a:xfrm>
        </p:grpSpPr>
        <p:sp>
          <p:nvSpPr>
            <p:cNvPr id="1079" name="Google Shape;1079;p81"/>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080" name="Google Shape;1080;p81"/>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081" name="Google Shape;1081;p81"/>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082" name="Google Shape;1082;p81"/>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Enlaces útiles</a:t>
            </a:r>
            <a:endParaRPr/>
          </a:p>
        </p:txBody>
      </p:sp>
      <p:sp>
        <p:nvSpPr>
          <p:cNvPr id="1083" name="Google Shape;1083;p81"/>
          <p:cNvSpPr txBox="1"/>
          <p:nvPr/>
        </p:nvSpPr>
        <p:spPr>
          <a:xfrm>
            <a:off x="440725" y="916103"/>
            <a:ext cx="8451755" cy="2629566"/>
          </a:xfrm>
          <a:prstGeom prst="rect">
            <a:avLst/>
          </a:prstGeom>
          <a:noFill/>
          <a:ln>
            <a:noFill/>
          </a:ln>
        </p:spPr>
        <p:txBody>
          <a:bodyPr anchorCtr="0" anchor="t" bIns="45700" lIns="91425" spcFirstLastPara="1" rIns="91425" wrap="square" tIns="45700">
            <a:spAutoFit/>
          </a:bodyPr>
          <a:lstStyle/>
          <a:p>
            <a:pPr indent="-285750" lvl="0" marL="402300" marR="0" rtl="0" algn="just">
              <a:lnSpc>
                <a:spcPct val="150000"/>
              </a:lnSpc>
              <a:spcBef>
                <a:spcPts val="0"/>
              </a:spcBef>
              <a:spcAft>
                <a:spcPts val="0"/>
              </a:spcAft>
              <a:buClr>
                <a:srgbClr val="0071AA"/>
              </a:buClr>
              <a:buSzPts val="1600"/>
              <a:buFont typeface="Arial"/>
              <a:buChar char="•"/>
            </a:pPr>
            <a:r>
              <a:rPr i="1" lang="es-ES" sz="1600">
                <a:solidFill>
                  <a:schemeClr val="dk1"/>
                </a:solidFill>
                <a:latin typeface="Century Gothic"/>
                <a:ea typeface="Century Gothic"/>
                <a:cs typeface="Century Gothic"/>
                <a:sym typeface="Century Gothic"/>
              </a:rPr>
              <a:t>Aprende Git en una hora </a:t>
            </a:r>
            <a:r>
              <a:rPr i="1" lang="es-ES" sz="16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https://www.youtube.com/watch?v=VdGzPZ31ts8&amp;ab_channel=HolaMundo</a:t>
            </a:r>
            <a:endParaRPr i="1" sz="1600">
              <a:solidFill>
                <a:schemeClr val="dk1"/>
              </a:solidFill>
              <a:latin typeface="Century Gothic"/>
              <a:ea typeface="Century Gothic"/>
              <a:cs typeface="Century Gothic"/>
              <a:sym typeface="Century Gothic"/>
            </a:endParaRPr>
          </a:p>
          <a:p>
            <a:pPr indent="-285750" lvl="0" marL="402300" marR="0" rtl="0" algn="just">
              <a:lnSpc>
                <a:spcPct val="150000"/>
              </a:lnSpc>
              <a:spcBef>
                <a:spcPts val="0"/>
              </a:spcBef>
              <a:spcAft>
                <a:spcPts val="0"/>
              </a:spcAft>
              <a:buClr>
                <a:srgbClr val="0071AA"/>
              </a:buClr>
              <a:buSzPts val="1600"/>
              <a:buFont typeface="Arial"/>
              <a:buChar char="•"/>
            </a:pPr>
            <a:r>
              <a:rPr b="1" i="1" lang="es-ES" sz="1600" u="sng">
                <a:solidFill>
                  <a:srgbClr val="FF0000"/>
                </a:solidFill>
                <a:latin typeface="Century Gothic"/>
                <a:ea typeface="Century Gothic"/>
                <a:cs typeface="Century Gothic"/>
                <a:sym typeface="Century Gothic"/>
                <a:hlinkClick r:id="rId4">
                  <a:extLst>
                    <a:ext uri="{A12FA001-AC4F-418D-AE19-62706E023703}">
                      <ahyp:hlinkClr val="tx"/>
                    </a:ext>
                  </a:extLst>
                </a:hlinkClick>
              </a:rPr>
              <a:t>https://www.atlassian.com/git/tutorials</a:t>
            </a:r>
            <a:endParaRPr b="1" i="1" sz="1600">
              <a:solidFill>
                <a:srgbClr val="FF0000"/>
              </a:solidFill>
              <a:latin typeface="Century Gothic"/>
              <a:ea typeface="Century Gothic"/>
              <a:cs typeface="Century Gothic"/>
              <a:sym typeface="Century Gothic"/>
            </a:endParaRPr>
          </a:p>
          <a:p>
            <a:pPr indent="-285750" lvl="0" marL="402300" marR="0" rtl="0" algn="just">
              <a:lnSpc>
                <a:spcPct val="150000"/>
              </a:lnSpc>
              <a:spcBef>
                <a:spcPts val="0"/>
              </a:spcBef>
              <a:spcAft>
                <a:spcPts val="0"/>
              </a:spcAft>
              <a:buClr>
                <a:srgbClr val="0071AA"/>
              </a:buClr>
              <a:buSzPts val="1600"/>
              <a:buFont typeface="Arial"/>
              <a:buChar char="•"/>
            </a:pPr>
            <a:r>
              <a:rPr b="1" i="1" lang="es-ES" sz="1600" u="sng">
                <a:solidFill>
                  <a:srgbClr val="FF0000"/>
                </a:solidFill>
                <a:latin typeface="Century Gothic"/>
                <a:ea typeface="Century Gothic"/>
                <a:cs typeface="Century Gothic"/>
                <a:sym typeface="Century Gothic"/>
                <a:hlinkClick r:id="rId5">
                  <a:extLst>
                    <a:ext uri="{A12FA001-AC4F-418D-AE19-62706E023703}">
                      <ahyp:hlinkClr val="tx"/>
                    </a:ext>
                  </a:extLst>
                </a:hlinkClick>
              </a:rPr>
              <a:t>https://learngitbranching.js.org/?locale=es_ES</a:t>
            </a:r>
            <a:endParaRPr b="1" i="1" sz="1600">
              <a:solidFill>
                <a:srgbClr val="FF0000"/>
              </a:solidFill>
              <a:latin typeface="Century Gothic"/>
              <a:ea typeface="Century Gothic"/>
              <a:cs typeface="Century Gothic"/>
              <a:sym typeface="Century Gothic"/>
            </a:endParaRPr>
          </a:p>
          <a:p>
            <a:pPr indent="-285750" lvl="0" marL="402300" marR="0" rtl="0" algn="just">
              <a:lnSpc>
                <a:spcPct val="150000"/>
              </a:lnSpc>
              <a:spcBef>
                <a:spcPts val="0"/>
              </a:spcBef>
              <a:spcAft>
                <a:spcPts val="0"/>
              </a:spcAft>
              <a:buClr>
                <a:srgbClr val="0071AA"/>
              </a:buClr>
              <a:buSzPts val="1600"/>
              <a:buFont typeface="Arial"/>
              <a:buChar char="•"/>
            </a:pPr>
            <a:r>
              <a:rPr b="1" i="1" lang="es-ES" sz="1600" u="sng">
                <a:solidFill>
                  <a:srgbClr val="FF0000"/>
                </a:solidFill>
                <a:latin typeface="Century Gothic"/>
                <a:ea typeface="Century Gothic"/>
                <a:cs typeface="Century Gothic"/>
                <a:sym typeface="Century Gothic"/>
                <a:hlinkClick r:id="rId6">
                  <a:extLst>
                    <a:ext uri="{A12FA001-AC4F-418D-AE19-62706E023703}">
                      <ahyp:hlinkClr val="tx"/>
                    </a:ext>
                  </a:extLst>
                </a:hlinkClick>
              </a:rPr>
              <a:t>https://github.com/eficode-academy/git-katas</a:t>
            </a:r>
            <a:endParaRPr b="1" i="1" sz="1600">
              <a:solidFill>
                <a:srgbClr val="FF0000"/>
              </a:solidFill>
              <a:latin typeface="Century Gothic"/>
              <a:ea typeface="Century Gothic"/>
              <a:cs typeface="Century Gothic"/>
              <a:sym typeface="Century Gothic"/>
            </a:endParaRPr>
          </a:p>
          <a:p>
            <a:pPr indent="-285750" lvl="0" marL="402300" marR="0" rtl="0" algn="just">
              <a:lnSpc>
                <a:spcPct val="150000"/>
              </a:lnSpc>
              <a:spcBef>
                <a:spcPts val="0"/>
              </a:spcBef>
              <a:spcAft>
                <a:spcPts val="0"/>
              </a:spcAft>
              <a:buClr>
                <a:srgbClr val="0071AA"/>
              </a:buClr>
              <a:buSzPts val="1600"/>
              <a:buFont typeface="Arial"/>
              <a:buChar char="•"/>
            </a:pPr>
            <a:r>
              <a:rPr b="1" i="1" lang="es-ES" sz="1600" u="sng">
                <a:solidFill>
                  <a:srgbClr val="FF0000"/>
                </a:solidFill>
                <a:latin typeface="Century Gothic"/>
                <a:ea typeface="Century Gothic"/>
                <a:cs typeface="Century Gothic"/>
                <a:sym typeface="Century Gothic"/>
                <a:hlinkClick r:id="rId7">
                  <a:extLst>
                    <a:ext uri="{A12FA001-AC4F-418D-AE19-62706E023703}">
                      <ahyp:hlinkClr val="tx"/>
                    </a:ext>
                  </a:extLst>
                </a:hlinkClick>
              </a:rPr>
              <a:t>https://gitexercises.fracz.com/</a:t>
            </a:r>
            <a:endParaRPr b="1" i="1" sz="1600">
              <a:solidFill>
                <a:srgbClr val="FF0000"/>
              </a:solidFill>
              <a:latin typeface="Century Gothic"/>
              <a:ea typeface="Century Gothic"/>
              <a:cs typeface="Century Gothic"/>
              <a:sym typeface="Century Gothic"/>
            </a:endParaRPr>
          </a:p>
          <a:p>
            <a:pPr indent="-184150" lvl="0" marL="402300" marR="0" rtl="0" algn="just">
              <a:lnSpc>
                <a:spcPct val="150000"/>
              </a:lnSpc>
              <a:spcBef>
                <a:spcPts val="0"/>
              </a:spcBef>
              <a:spcAft>
                <a:spcPts val="0"/>
              </a:spcAft>
              <a:buClr>
                <a:srgbClr val="0071AA"/>
              </a:buClr>
              <a:buSzPts val="1600"/>
              <a:buFont typeface="Arial"/>
              <a:buNone/>
            </a:pPr>
            <a:r>
              <a:t/>
            </a:r>
            <a:endParaRPr b="1" i="1" sz="1600">
              <a:solidFill>
                <a:srgbClr val="FF0000"/>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idx="12" type="sldNum"/>
          </p:nvPr>
        </p:nvSpPr>
        <p:spPr>
          <a:xfrm>
            <a:off x="0" y="4889916"/>
            <a:ext cx="539262" cy="274105"/>
          </a:xfrm>
          <a:prstGeom prst="rect">
            <a:avLst/>
          </a:prstGeom>
          <a:noFill/>
          <a:ln>
            <a:noFill/>
          </a:ln>
        </p:spPr>
        <p:txBody>
          <a:bodyPr anchorCtr="0" anchor="t" bIns="42175" lIns="84375" spcFirstLastPara="1" rIns="84375" wrap="square" tIns="42175">
            <a:noAutofit/>
          </a:bodyPr>
          <a:lstStyle/>
          <a:p>
            <a:pPr indent="0" lvl="0" marL="0" marR="0" rtl="0" algn="l">
              <a:spcBef>
                <a:spcPts val="0"/>
              </a:spcBef>
              <a:spcAft>
                <a:spcPts val="0"/>
              </a:spcAft>
              <a:buNone/>
            </a:pPr>
            <a:fld id="{00000000-1234-1234-1234-123412341234}" type="slidenum">
              <a:rPr lang="es-ES" sz="1800">
                <a:solidFill>
                  <a:srgbClr val="FFFFFF"/>
                </a:solidFill>
                <a:latin typeface="Century Gothic"/>
                <a:ea typeface="Century Gothic"/>
                <a:cs typeface="Century Gothic"/>
                <a:sym typeface="Century Gothic"/>
              </a:rPr>
              <a:t>‹#›</a:t>
            </a:fld>
            <a:endParaRPr sz="1800">
              <a:solidFill>
                <a:srgbClr val="FFFFFF"/>
              </a:solidFill>
              <a:latin typeface="Century Gothic"/>
              <a:ea typeface="Century Gothic"/>
              <a:cs typeface="Century Gothic"/>
              <a:sym typeface="Century Gothic"/>
            </a:endParaRPr>
          </a:p>
        </p:txBody>
      </p:sp>
      <p:sp>
        <p:nvSpPr>
          <p:cNvPr id="142" name="Google Shape;142;p9"/>
          <p:cNvSpPr txBox="1"/>
          <p:nvPr>
            <p:ph type="title"/>
          </p:nvPr>
        </p:nvSpPr>
        <p:spPr>
          <a:xfrm>
            <a:off x="179340" y="114346"/>
            <a:ext cx="7295612" cy="265922"/>
          </a:xfrm>
          <a:prstGeom prst="rect">
            <a:avLst/>
          </a:prstGeom>
          <a:noFill/>
          <a:ln>
            <a:noFill/>
          </a:ln>
        </p:spPr>
        <p:txBody>
          <a:bodyPr anchorCtr="0" anchor="ctr" bIns="49475" lIns="98975" spcFirstLastPara="1" rIns="98975" wrap="square" tIns="49475">
            <a:noAutofit/>
          </a:bodyPr>
          <a:lstStyle/>
          <a:p>
            <a:pPr indent="0" lvl="0" marL="0" rtl="0" algn="l">
              <a:lnSpc>
                <a:spcPct val="90000"/>
              </a:lnSpc>
              <a:spcBef>
                <a:spcPts val="0"/>
              </a:spcBef>
              <a:spcAft>
                <a:spcPts val="0"/>
              </a:spcAft>
              <a:buClr>
                <a:schemeClr val="lt1"/>
              </a:buClr>
              <a:buSzPts val="1400"/>
              <a:buFont typeface="Century Gothic"/>
              <a:buNone/>
            </a:pPr>
            <a:r>
              <a:rPr lang="es-ES"/>
              <a:t>3. Control de versiones</a:t>
            </a:r>
            <a:endParaRPr/>
          </a:p>
        </p:txBody>
      </p:sp>
      <p:grpSp>
        <p:nvGrpSpPr>
          <p:cNvPr id="143" name="Google Shape;143;p9"/>
          <p:cNvGrpSpPr/>
          <p:nvPr/>
        </p:nvGrpSpPr>
        <p:grpSpPr>
          <a:xfrm>
            <a:off x="85847" y="469368"/>
            <a:ext cx="8367885" cy="359313"/>
            <a:chOff x="274216" y="780591"/>
            <a:chExt cx="9372448" cy="479082"/>
          </a:xfrm>
        </p:grpSpPr>
        <p:sp>
          <p:nvSpPr>
            <p:cNvPr id="144" name="Google Shape;144;p9"/>
            <p:cNvSpPr/>
            <p:nvPr/>
          </p:nvSpPr>
          <p:spPr>
            <a:xfrm rot="-5400000">
              <a:off x="327258" y="892742"/>
              <a:ext cx="398881" cy="334981"/>
            </a:xfrm>
            <a:prstGeom prst="rtTriangle">
              <a:avLst/>
            </a:prstGeom>
            <a:solidFill>
              <a:srgbClr val="0071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sp>
          <p:nvSpPr>
            <p:cNvPr id="145" name="Google Shape;145;p9"/>
            <p:cNvSpPr/>
            <p:nvPr/>
          </p:nvSpPr>
          <p:spPr>
            <a:xfrm rot="-5400000">
              <a:off x="242266" y="812541"/>
              <a:ext cx="398881" cy="334981"/>
            </a:xfrm>
            <a:prstGeom prst="rtTriangle">
              <a:avLst/>
            </a:prstGeom>
            <a:solidFill>
              <a:srgbClr val="0071A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Century Gothic"/>
                <a:ea typeface="Century Gothic"/>
                <a:cs typeface="Century Gothic"/>
                <a:sym typeface="Century Gothic"/>
              </a:endParaRPr>
            </a:p>
          </p:txBody>
        </p:sp>
        <p:cxnSp>
          <p:nvCxnSpPr>
            <p:cNvPr id="146" name="Google Shape;146;p9"/>
            <p:cNvCxnSpPr/>
            <p:nvPr/>
          </p:nvCxnSpPr>
          <p:spPr>
            <a:xfrm>
              <a:off x="790664" y="1246973"/>
              <a:ext cx="8856000" cy="0"/>
            </a:xfrm>
            <a:prstGeom prst="straightConnector1">
              <a:avLst/>
            </a:prstGeom>
            <a:noFill/>
            <a:ln cap="flat" cmpd="sng" w="9525">
              <a:solidFill>
                <a:srgbClr val="D0CECE"/>
              </a:solidFill>
              <a:prstDash val="solid"/>
              <a:miter lim="800000"/>
              <a:headEnd len="sm" w="sm" type="none"/>
              <a:tailEnd len="sm" w="sm" type="none"/>
            </a:ln>
          </p:spPr>
        </p:cxnSp>
      </p:grpSp>
      <p:sp>
        <p:nvSpPr>
          <p:cNvPr id="147" name="Google Shape;147;p9"/>
          <p:cNvSpPr txBox="1"/>
          <p:nvPr/>
        </p:nvSpPr>
        <p:spPr>
          <a:xfrm>
            <a:off x="560336" y="562650"/>
            <a:ext cx="7945004" cy="268274"/>
          </a:xfrm>
          <a:prstGeom prst="rect">
            <a:avLst/>
          </a:prstGeom>
          <a:noFill/>
          <a:ln>
            <a:noFill/>
          </a:ln>
        </p:spPr>
        <p:txBody>
          <a:bodyPr anchorCtr="0" anchor="t" bIns="42175" lIns="84375" spcFirstLastPara="1" rIns="84375" wrap="square" tIns="42175">
            <a:spAutoFit/>
          </a:bodyPr>
          <a:lstStyle/>
          <a:p>
            <a:pPr indent="0" lvl="0" marL="0" marR="0" rtl="0" algn="l">
              <a:lnSpc>
                <a:spcPct val="120000"/>
              </a:lnSpc>
              <a:spcBef>
                <a:spcPts val="0"/>
              </a:spcBef>
              <a:spcAft>
                <a:spcPts val="0"/>
              </a:spcAft>
              <a:buNone/>
            </a:pPr>
            <a:r>
              <a:rPr b="1" lang="es-ES" sz="1100">
                <a:solidFill>
                  <a:srgbClr val="2E75B5"/>
                </a:solidFill>
                <a:latin typeface="Century Gothic"/>
                <a:ea typeface="Century Gothic"/>
                <a:cs typeface="Century Gothic"/>
                <a:sym typeface="Century Gothic"/>
              </a:rPr>
              <a:t>Sistemas centralizados</a:t>
            </a:r>
            <a:endParaRPr/>
          </a:p>
        </p:txBody>
      </p:sp>
      <p:sp>
        <p:nvSpPr>
          <p:cNvPr id="148" name="Google Shape;148;p9"/>
          <p:cNvSpPr txBox="1"/>
          <p:nvPr/>
        </p:nvSpPr>
        <p:spPr>
          <a:xfrm>
            <a:off x="440725" y="977933"/>
            <a:ext cx="7992925" cy="1837554"/>
          </a:xfrm>
          <a:prstGeom prst="rect">
            <a:avLst/>
          </a:prstGeom>
          <a:noFill/>
          <a:ln>
            <a:noFill/>
          </a:ln>
        </p:spPr>
        <p:txBody>
          <a:bodyPr anchorCtr="0" anchor="t" bIns="45700" lIns="91425" spcFirstLastPara="1" rIns="91425" wrap="square" tIns="45700">
            <a:spAutoFit/>
          </a:bodyPr>
          <a:lstStyle/>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Gestión sencilla</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Un único repositorio en el cual se almacenará todo el código del software</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Se generaran múltiples ramas y habrá un responsable que se encargará de aprobar la unión de nuevas ramas a la rama principal</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El control es mayor y existe un único número de versión lo que hace que la gestión sea más sencilla</a:t>
            </a:r>
            <a:endParaRPr/>
          </a:p>
          <a:p>
            <a:pPr indent="-171450" lvl="0" marL="288000" marR="0" rtl="0" algn="just">
              <a:lnSpc>
                <a:spcPct val="150000"/>
              </a:lnSpc>
              <a:spcBef>
                <a:spcPts val="0"/>
              </a:spcBef>
              <a:spcAft>
                <a:spcPts val="0"/>
              </a:spcAft>
              <a:buClr>
                <a:srgbClr val="0071AA"/>
              </a:buClr>
              <a:buSzPts val="1100"/>
              <a:buFont typeface="Noto Sans Symbols"/>
              <a:buChar char="✔"/>
            </a:pPr>
            <a:r>
              <a:rPr lang="es-ES" sz="1100">
                <a:solidFill>
                  <a:schemeClr val="dk1"/>
                </a:solidFill>
                <a:latin typeface="Century Gothic"/>
                <a:ea typeface="Century Gothic"/>
                <a:cs typeface="Century Gothic"/>
                <a:sym typeface="Century Gothic"/>
              </a:rPr>
              <a:t>En muchos casos se necesita una mayor flexibilidad</a:t>
            </a:r>
            <a:endParaRPr/>
          </a:p>
          <a:p>
            <a:pPr indent="-101600" lvl="1" marL="745200" marR="0" rtl="0" algn="just">
              <a:lnSpc>
                <a:spcPct val="150000"/>
              </a:lnSpc>
              <a:spcBef>
                <a:spcPts val="0"/>
              </a:spcBef>
              <a:spcAft>
                <a:spcPts val="0"/>
              </a:spcAft>
              <a:buClr>
                <a:srgbClr val="0071AA"/>
              </a:buClr>
              <a:buSzPts val="1100"/>
              <a:buFont typeface="Arial"/>
              <a:buNone/>
            </a:pPr>
            <a:r>
              <a:t/>
            </a:r>
            <a:endParaRPr b="0" i="0" sz="1100" u="none" cap="none" strike="noStrike">
              <a:solidFill>
                <a:schemeClr val="dk1"/>
              </a:solidFill>
              <a:latin typeface="Century Gothic"/>
              <a:ea typeface="Century Gothic"/>
              <a:cs typeface="Century Gothic"/>
              <a:sym typeface="Century Gothic"/>
            </a:endParaRPr>
          </a:p>
        </p:txBody>
      </p:sp>
      <p:sp>
        <p:nvSpPr>
          <p:cNvPr id="149" name="Google Shape;149;p9"/>
          <p:cNvSpPr/>
          <p:nvPr/>
        </p:nvSpPr>
        <p:spPr>
          <a:xfrm>
            <a:off x="3419872" y="2931790"/>
            <a:ext cx="2376264" cy="50405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Repositorio centralizado</a:t>
            </a:r>
            <a:endParaRPr/>
          </a:p>
        </p:txBody>
      </p:sp>
      <p:sp>
        <p:nvSpPr>
          <p:cNvPr id="150" name="Google Shape;150;p9"/>
          <p:cNvSpPr/>
          <p:nvPr/>
        </p:nvSpPr>
        <p:spPr>
          <a:xfrm>
            <a:off x="2033718" y="3820288"/>
            <a:ext cx="2376264" cy="504056"/>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Desarrollador 1</a:t>
            </a:r>
            <a:endParaRPr/>
          </a:p>
        </p:txBody>
      </p:sp>
      <p:sp>
        <p:nvSpPr>
          <p:cNvPr id="151" name="Google Shape;151;p9"/>
          <p:cNvSpPr/>
          <p:nvPr/>
        </p:nvSpPr>
        <p:spPr>
          <a:xfrm>
            <a:off x="5004048" y="3817172"/>
            <a:ext cx="2376264" cy="504056"/>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dk1"/>
                </a:solidFill>
                <a:latin typeface="Century Gothic"/>
                <a:ea typeface="Century Gothic"/>
                <a:cs typeface="Century Gothic"/>
                <a:sym typeface="Century Gothic"/>
              </a:rPr>
              <a:t>Desarrollador 2</a:t>
            </a:r>
            <a:endParaRPr/>
          </a:p>
        </p:txBody>
      </p:sp>
      <p:cxnSp>
        <p:nvCxnSpPr>
          <p:cNvPr id="152" name="Google Shape;152;p9"/>
          <p:cNvCxnSpPr>
            <a:stCxn id="149" idx="2"/>
            <a:endCxn id="150" idx="0"/>
          </p:cNvCxnSpPr>
          <p:nvPr/>
        </p:nvCxnSpPr>
        <p:spPr>
          <a:xfrm flipH="1">
            <a:off x="3221704" y="3435846"/>
            <a:ext cx="1386300" cy="384300"/>
          </a:xfrm>
          <a:prstGeom prst="straightConnector1">
            <a:avLst/>
          </a:prstGeom>
          <a:noFill/>
          <a:ln cap="flat" cmpd="sng" w="38100">
            <a:solidFill>
              <a:schemeClr val="accent1"/>
            </a:solidFill>
            <a:prstDash val="solid"/>
            <a:miter lim="800000"/>
            <a:headEnd len="med" w="med" type="triangle"/>
            <a:tailEnd len="med" w="med" type="triangle"/>
          </a:ln>
        </p:spPr>
      </p:cxnSp>
      <p:cxnSp>
        <p:nvCxnSpPr>
          <p:cNvPr id="153" name="Google Shape;153;p9"/>
          <p:cNvCxnSpPr>
            <a:stCxn id="151" idx="0"/>
            <a:endCxn id="149" idx="2"/>
          </p:cNvCxnSpPr>
          <p:nvPr/>
        </p:nvCxnSpPr>
        <p:spPr>
          <a:xfrm rot="10800000">
            <a:off x="4607880" y="3435872"/>
            <a:ext cx="1584300" cy="381300"/>
          </a:xfrm>
          <a:prstGeom prst="straightConnector1">
            <a:avLst/>
          </a:prstGeom>
          <a:noFill/>
          <a:ln cap="flat" cmpd="sng" w="38100">
            <a:solidFill>
              <a:schemeClr val="accent1"/>
            </a:solidFill>
            <a:prstDash val="solid"/>
            <a:miter lim="800000"/>
            <a:headEnd len="med" w="med" type="triangl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1_SDG 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9_Personalizza struttur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0_Personalizza struttur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2016-07-07T09:32:57Z</dcterms:created>
  <dc:creator>Manuel García Bernal</dc:creator>
</cp:coreProperties>
</file>